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4" r:id="rId1"/>
  </p:sldMasterIdLst>
  <p:notesMasterIdLst>
    <p:notesMasterId r:id="rId34"/>
  </p:notesMasterIdLst>
  <p:handoutMasterIdLst>
    <p:handoutMasterId r:id="rId35"/>
  </p:handoutMasterIdLst>
  <p:sldIdLst>
    <p:sldId id="1075" r:id="rId2"/>
    <p:sldId id="1097" r:id="rId3"/>
    <p:sldId id="1125" r:id="rId4"/>
    <p:sldId id="1126" r:id="rId5"/>
    <p:sldId id="1127" r:id="rId6"/>
    <p:sldId id="1128" r:id="rId7"/>
    <p:sldId id="1107" r:id="rId8"/>
    <p:sldId id="1104" r:id="rId9"/>
    <p:sldId id="1105" r:id="rId10"/>
    <p:sldId id="1106" r:id="rId11"/>
    <p:sldId id="1099" r:id="rId12"/>
    <p:sldId id="1108" r:id="rId13"/>
    <p:sldId id="1111" r:id="rId14"/>
    <p:sldId id="1103" r:id="rId15"/>
    <p:sldId id="1109" r:id="rId16"/>
    <p:sldId id="1112" r:id="rId17"/>
    <p:sldId id="1110" r:id="rId18"/>
    <p:sldId id="1113" r:id="rId19"/>
    <p:sldId id="1098" r:id="rId20"/>
    <p:sldId id="1102" r:id="rId21"/>
    <p:sldId id="1116" r:id="rId22"/>
    <p:sldId id="1114" r:id="rId23"/>
    <p:sldId id="1101" r:id="rId24"/>
    <p:sldId id="1117" r:id="rId25"/>
    <p:sldId id="1118" r:id="rId26"/>
    <p:sldId id="1119" r:id="rId27"/>
    <p:sldId id="1120" r:id="rId28"/>
    <p:sldId id="1124" r:id="rId29"/>
    <p:sldId id="1123" r:id="rId30"/>
    <p:sldId id="1100" r:id="rId31"/>
    <p:sldId id="1121" r:id="rId32"/>
    <p:sldId id="1122" r:id="rId33"/>
  </p:sldIdLst>
  <p:sldSz cx="9144000" cy="5143500" type="screen16x9"/>
  <p:notesSz cx="7010400" cy="9296400"/>
  <p:defaultTextStyle>
    <a:defPPr>
      <a:defRPr lang="en-US"/>
    </a:defPPr>
    <a:lvl1pPr marL="0" algn="l" defTabSz="914085" rtl="0" eaLnBrk="1" latinLnBrk="0" hangingPunct="1">
      <a:defRPr sz="1800" kern="1200">
        <a:solidFill>
          <a:schemeClr val="tx1"/>
        </a:solidFill>
        <a:latin typeface="+mn-lt"/>
        <a:ea typeface="+mn-ea"/>
        <a:cs typeface="+mn-cs"/>
      </a:defRPr>
    </a:lvl1pPr>
    <a:lvl2pPr marL="457034" algn="l" defTabSz="914085" rtl="0" eaLnBrk="1" latinLnBrk="0" hangingPunct="1">
      <a:defRPr sz="1800" kern="1200">
        <a:solidFill>
          <a:schemeClr val="tx1"/>
        </a:solidFill>
        <a:latin typeface="+mn-lt"/>
        <a:ea typeface="+mn-ea"/>
        <a:cs typeface="+mn-cs"/>
      </a:defRPr>
    </a:lvl2pPr>
    <a:lvl3pPr marL="914085" algn="l" defTabSz="914085" rtl="0" eaLnBrk="1" latinLnBrk="0" hangingPunct="1">
      <a:defRPr sz="1800" kern="1200">
        <a:solidFill>
          <a:schemeClr val="tx1"/>
        </a:solidFill>
        <a:latin typeface="+mn-lt"/>
        <a:ea typeface="+mn-ea"/>
        <a:cs typeface="+mn-cs"/>
      </a:defRPr>
    </a:lvl3pPr>
    <a:lvl4pPr marL="1371124" algn="l" defTabSz="914085" rtl="0" eaLnBrk="1" latinLnBrk="0" hangingPunct="1">
      <a:defRPr sz="1800" kern="1200">
        <a:solidFill>
          <a:schemeClr val="tx1"/>
        </a:solidFill>
        <a:latin typeface="+mn-lt"/>
        <a:ea typeface="+mn-ea"/>
        <a:cs typeface="+mn-cs"/>
      </a:defRPr>
    </a:lvl4pPr>
    <a:lvl5pPr marL="1828169" algn="l" defTabSz="914085" rtl="0" eaLnBrk="1" latinLnBrk="0" hangingPunct="1">
      <a:defRPr sz="1800" kern="1200">
        <a:solidFill>
          <a:schemeClr val="tx1"/>
        </a:solidFill>
        <a:latin typeface="+mn-lt"/>
        <a:ea typeface="+mn-ea"/>
        <a:cs typeface="+mn-cs"/>
      </a:defRPr>
    </a:lvl5pPr>
    <a:lvl6pPr marL="2285202" algn="l" defTabSz="914085" rtl="0" eaLnBrk="1" latinLnBrk="0" hangingPunct="1">
      <a:defRPr sz="1800" kern="1200">
        <a:solidFill>
          <a:schemeClr val="tx1"/>
        </a:solidFill>
        <a:latin typeface="+mn-lt"/>
        <a:ea typeface="+mn-ea"/>
        <a:cs typeface="+mn-cs"/>
      </a:defRPr>
    </a:lvl6pPr>
    <a:lvl7pPr marL="2742236" algn="l" defTabSz="914085" rtl="0" eaLnBrk="1" latinLnBrk="0" hangingPunct="1">
      <a:defRPr sz="1800" kern="1200">
        <a:solidFill>
          <a:schemeClr val="tx1"/>
        </a:solidFill>
        <a:latin typeface="+mn-lt"/>
        <a:ea typeface="+mn-ea"/>
        <a:cs typeface="+mn-cs"/>
      </a:defRPr>
    </a:lvl7pPr>
    <a:lvl8pPr marL="3199280" algn="l" defTabSz="914085" rtl="0" eaLnBrk="1" latinLnBrk="0" hangingPunct="1">
      <a:defRPr sz="1800" kern="1200">
        <a:solidFill>
          <a:schemeClr val="tx1"/>
        </a:solidFill>
        <a:latin typeface="+mn-lt"/>
        <a:ea typeface="+mn-ea"/>
        <a:cs typeface="+mn-cs"/>
      </a:defRPr>
    </a:lvl8pPr>
    <a:lvl9pPr marL="3656320" algn="l" defTabSz="91408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fairey@fsec.ucf.edu" initial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10A"/>
    <a:srgbClr val="FCC714"/>
    <a:srgbClr val="FCE20A"/>
    <a:srgbClr val="FFA3AD"/>
    <a:srgbClr val="FD9149"/>
    <a:srgbClr val="FDC685"/>
    <a:srgbClr val="18B707"/>
    <a:srgbClr val="187106"/>
    <a:srgbClr val="177205"/>
    <a:srgbClr val="E401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8" autoAdjust="0"/>
    <p:restoredTop sz="77211" autoAdjust="0"/>
  </p:normalViewPr>
  <p:slideViewPr>
    <p:cSldViewPr>
      <p:cViewPr varScale="1">
        <p:scale>
          <a:sx n="130" d="100"/>
          <a:sy n="130" d="100"/>
        </p:scale>
        <p:origin x="1728" y="176"/>
      </p:cViewPr>
      <p:guideLst>
        <p:guide orient="horz" pos="2160"/>
        <p:guide pos="2880"/>
        <p:guide orient="horz" pos="1620"/>
      </p:guideLst>
    </p:cSldViewPr>
  </p:slideViewPr>
  <p:notesTextViewPr>
    <p:cViewPr>
      <p:scale>
        <a:sx n="100" d="100"/>
        <a:sy n="100" d="100"/>
      </p:scale>
      <p:origin x="0" y="0"/>
    </p:cViewPr>
  </p:notesTextViewPr>
  <p:sorterViewPr>
    <p:cViewPr>
      <p:scale>
        <a:sx n="100" d="100"/>
        <a:sy n="100" d="100"/>
      </p:scale>
      <p:origin x="0" y="-4051"/>
    </p:cViewPr>
  </p:sorterViewPr>
  <p:notesViewPr>
    <p:cSldViewPr>
      <p:cViewPr varScale="1">
        <p:scale>
          <a:sx n="68" d="100"/>
          <a:sy n="68" d="100"/>
        </p:scale>
        <p:origin x="2772" y="5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54695451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91D3F4-266B-FE43-9158-A836C580F780}" type="datetime1">
              <a:rPr lang="en-US" smtClean="0"/>
              <a:t>10/29/24</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14620B-04AE-4B56-A95F-AF572FD4D8B2}" type="slidenum">
              <a:rPr lang="en-US" smtClean="0"/>
              <a:pPr/>
              <a:t>‹#›</a:t>
            </a:fld>
            <a:endParaRPr lang="en-US"/>
          </a:p>
        </p:txBody>
      </p:sp>
    </p:spTree>
    <p:extLst>
      <p:ext uri="{BB962C8B-B14F-4D97-AF65-F5344CB8AC3E}">
        <p14:creationId xmlns:p14="http://schemas.microsoft.com/office/powerpoint/2010/main" val="2148171816"/>
      </p:ext>
    </p:extLst>
  </p:cSld>
  <p:clrMap bg1="lt1" tx1="dk1" bg2="lt2" tx2="dk2" accent1="accent1" accent2="accent2" accent3="accent3" accent4="accent4" accent5="accent5" accent6="accent6" hlink="hlink" folHlink="folHlink"/>
  <p:hf sldNum="0" hdr="0" ftr="0" dt="0"/>
  <p:notesStyle>
    <a:lvl1pPr marL="0" algn="l" defTabSz="914085" rtl="0" eaLnBrk="1" latinLnBrk="0" hangingPunct="1">
      <a:defRPr sz="1200" kern="1200">
        <a:solidFill>
          <a:schemeClr val="tx1"/>
        </a:solidFill>
        <a:latin typeface="+mn-lt"/>
        <a:ea typeface="+mn-ea"/>
        <a:cs typeface="+mn-cs"/>
      </a:defRPr>
    </a:lvl1pPr>
    <a:lvl2pPr marL="457034" algn="l" defTabSz="914085" rtl="0" eaLnBrk="1" latinLnBrk="0" hangingPunct="1">
      <a:defRPr sz="1200" kern="1200">
        <a:solidFill>
          <a:schemeClr val="tx1"/>
        </a:solidFill>
        <a:latin typeface="+mn-lt"/>
        <a:ea typeface="+mn-ea"/>
        <a:cs typeface="+mn-cs"/>
      </a:defRPr>
    </a:lvl2pPr>
    <a:lvl3pPr marL="914085" algn="l" defTabSz="914085" rtl="0" eaLnBrk="1" latinLnBrk="0" hangingPunct="1">
      <a:defRPr sz="1200" kern="1200">
        <a:solidFill>
          <a:schemeClr val="tx1"/>
        </a:solidFill>
        <a:latin typeface="+mn-lt"/>
        <a:ea typeface="+mn-ea"/>
        <a:cs typeface="+mn-cs"/>
      </a:defRPr>
    </a:lvl3pPr>
    <a:lvl4pPr marL="1371124" algn="l" defTabSz="914085" rtl="0" eaLnBrk="1" latinLnBrk="0" hangingPunct="1">
      <a:defRPr sz="1200" kern="1200">
        <a:solidFill>
          <a:schemeClr val="tx1"/>
        </a:solidFill>
        <a:latin typeface="+mn-lt"/>
        <a:ea typeface="+mn-ea"/>
        <a:cs typeface="+mn-cs"/>
      </a:defRPr>
    </a:lvl4pPr>
    <a:lvl5pPr marL="1828169" algn="l" defTabSz="914085" rtl="0" eaLnBrk="1" latinLnBrk="0" hangingPunct="1">
      <a:defRPr sz="1200" kern="1200">
        <a:solidFill>
          <a:schemeClr val="tx1"/>
        </a:solidFill>
        <a:latin typeface="+mn-lt"/>
        <a:ea typeface="+mn-ea"/>
        <a:cs typeface="+mn-cs"/>
      </a:defRPr>
    </a:lvl5pPr>
    <a:lvl6pPr marL="2285202" algn="l" defTabSz="914085" rtl="0" eaLnBrk="1" latinLnBrk="0" hangingPunct="1">
      <a:defRPr sz="1200" kern="1200">
        <a:solidFill>
          <a:schemeClr val="tx1"/>
        </a:solidFill>
        <a:latin typeface="+mn-lt"/>
        <a:ea typeface="+mn-ea"/>
        <a:cs typeface="+mn-cs"/>
      </a:defRPr>
    </a:lvl6pPr>
    <a:lvl7pPr marL="2742236" algn="l" defTabSz="914085" rtl="0" eaLnBrk="1" latinLnBrk="0" hangingPunct="1">
      <a:defRPr sz="1200" kern="1200">
        <a:solidFill>
          <a:schemeClr val="tx1"/>
        </a:solidFill>
        <a:latin typeface="+mn-lt"/>
        <a:ea typeface="+mn-ea"/>
        <a:cs typeface="+mn-cs"/>
      </a:defRPr>
    </a:lvl7pPr>
    <a:lvl8pPr marL="3199280" algn="l" defTabSz="914085" rtl="0" eaLnBrk="1" latinLnBrk="0" hangingPunct="1">
      <a:defRPr sz="1200" kern="1200">
        <a:solidFill>
          <a:schemeClr val="tx1"/>
        </a:solidFill>
        <a:latin typeface="+mn-lt"/>
        <a:ea typeface="+mn-ea"/>
        <a:cs typeface="+mn-cs"/>
      </a:defRPr>
    </a:lvl8pPr>
    <a:lvl9pPr marL="3656320" algn="l" defTabSz="91408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85" rtl="0" eaLnBrk="1" fontAlgn="auto" latinLnBrk="0" hangingPunct="1">
              <a:lnSpc>
                <a:spcPct val="100000"/>
              </a:lnSpc>
              <a:spcBef>
                <a:spcPts val="0"/>
              </a:spcBef>
              <a:spcAft>
                <a:spcPts val="0"/>
              </a:spcAft>
              <a:buClrTx/>
              <a:buSzTx/>
              <a:buFontTx/>
              <a:buNone/>
              <a:tabLst/>
              <a:defRPr/>
            </a:pPr>
            <a:r>
              <a:rPr lang="en-US" dirty="0"/>
              <a:t>Research and develop energy technologies that enhance Florida’s and the nation’s economy and environment, and to educate the public, students and practitioners on the results of the research.</a:t>
            </a:r>
          </a:p>
          <a:p>
            <a:pPr marL="0" marR="0" lvl="0" indent="0" algn="l" defTabSz="914085" rtl="0" eaLnBrk="1" fontAlgn="auto" latinLnBrk="0" hangingPunct="1">
              <a:lnSpc>
                <a:spcPct val="100000"/>
              </a:lnSpc>
              <a:spcBef>
                <a:spcPts val="0"/>
              </a:spcBef>
              <a:spcAft>
                <a:spcPts val="0"/>
              </a:spcAft>
              <a:buClrTx/>
              <a:buSzTx/>
              <a:buFontTx/>
              <a:buNone/>
              <a:tabLst/>
              <a:defRPr/>
            </a:pPr>
            <a:r>
              <a:rPr lang="en-US" dirty="0"/>
              <a:t>The mission of the FSEC education</a:t>
            </a:r>
            <a:r>
              <a:rPr lang="en-US" baseline="0" dirty="0"/>
              <a:t> department is to do that education part.  We accomplish that through curriculum development, professional development for teachers and outreach events. EnergyWhiz is our annual outreach event for K-12 students, teachers, parents and their friends and families.</a:t>
            </a:r>
          </a:p>
          <a:p>
            <a:pPr marL="0" marR="0" lvl="0" indent="0" algn="l" defTabSz="914085"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Tree>
    <p:extLst>
      <p:ext uri="{BB962C8B-B14F-4D97-AF65-F5344CB8AC3E}">
        <p14:creationId xmlns:p14="http://schemas.microsoft.com/office/powerpoint/2010/main" val="4047717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2380509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1812335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457318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5533627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784059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3316171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4113948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2069426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193843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987691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EnergyWhiz is the umbrella term for a Science,</a:t>
            </a:r>
            <a:r>
              <a:rPr lang="en-US" baseline="0" dirty="0"/>
              <a:t> Technology, Engineering, Art, and Mathematics –rich </a:t>
            </a:r>
            <a:r>
              <a:rPr lang="en-US" dirty="0"/>
              <a:t>event that has a focus on Energy and the Environment. Competitions</a:t>
            </a:r>
            <a:r>
              <a:rPr lang="en-US" baseline="0" dirty="0"/>
              <a:t> reflect the research areas at FSEC provide an opportunity for students to showcase their projects. Students develop projects in various categories that are create, engineered and constructed over days, weeks or months and then come together for EnergyWhiz as the culminating event. Students submit their project information online prior to the in-person EnergyWhiz event.    </a:t>
            </a:r>
          </a:p>
          <a:p>
            <a:endParaRPr lang="en-US" dirty="0"/>
          </a:p>
        </p:txBody>
      </p:sp>
    </p:spTree>
    <p:extLst>
      <p:ext uri="{BB962C8B-B14F-4D97-AF65-F5344CB8AC3E}">
        <p14:creationId xmlns:p14="http://schemas.microsoft.com/office/powerpoint/2010/main" val="3625187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2872605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293972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268768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18412227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31372113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038326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76892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94111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EnergyWhiz is the umbrella term for a Science,</a:t>
            </a:r>
            <a:r>
              <a:rPr lang="en-US" baseline="0" dirty="0"/>
              <a:t> Technology, Engineering, Art, and Mathematics –rich </a:t>
            </a:r>
            <a:r>
              <a:rPr lang="en-US" dirty="0"/>
              <a:t>event that has a focus on Energy and the Environment. Competitions</a:t>
            </a:r>
            <a:r>
              <a:rPr lang="en-US" baseline="0" dirty="0"/>
              <a:t> reflect the research areas at FSEC provide an opportunity for students to showcase their projects. Students develop projects in various categories that are create, engineered and constructed over days, weeks or months and then come together for EnergyWhiz as the culminating event. Students submit their project information online prior to the in-person EnergyWhiz event.    </a:t>
            </a:r>
          </a:p>
          <a:p>
            <a:endParaRPr lang="en-US" dirty="0"/>
          </a:p>
        </p:txBody>
      </p:sp>
    </p:spTree>
    <p:extLst>
      <p:ext uri="{BB962C8B-B14F-4D97-AF65-F5344CB8AC3E}">
        <p14:creationId xmlns:p14="http://schemas.microsoft.com/office/powerpoint/2010/main" val="3903430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EnergyWhiz is the umbrella term for a Science,</a:t>
            </a:r>
            <a:r>
              <a:rPr lang="en-US" baseline="0" dirty="0"/>
              <a:t> Technology, Engineering, Art, and Mathematics –rich </a:t>
            </a:r>
            <a:r>
              <a:rPr lang="en-US" dirty="0"/>
              <a:t>event that has a focus on Energy and the Environment. Competitions</a:t>
            </a:r>
            <a:r>
              <a:rPr lang="en-US" baseline="0" dirty="0"/>
              <a:t> reflect the research areas at FSEC provide an opportunity for students to showcase their projects. Students develop projects in various categories that are create, engineered and constructed over days, weeks or months and then come together for EnergyWhiz as the culminating event. Students submit their project information online prior to the in-person EnergyWhiz event.    </a:t>
            </a:r>
          </a:p>
          <a:p>
            <a:endParaRPr lang="en-US" dirty="0"/>
          </a:p>
        </p:txBody>
      </p:sp>
    </p:spTree>
    <p:extLst>
      <p:ext uri="{BB962C8B-B14F-4D97-AF65-F5344CB8AC3E}">
        <p14:creationId xmlns:p14="http://schemas.microsoft.com/office/powerpoint/2010/main" val="177967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EnergyWhiz is the umbrella term for a Science,</a:t>
            </a:r>
            <a:r>
              <a:rPr lang="en-US" baseline="0" dirty="0"/>
              <a:t> Technology, Engineering, Art, and Mathematics –rich </a:t>
            </a:r>
            <a:r>
              <a:rPr lang="en-US" dirty="0"/>
              <a:t>event that has a focus on Energy and the Environment. Competitions</a:t>
            </a:r>
            <a:r>
              <a:rPr lang="en-US" baseline="0" dirty="0"/>
              <a:t> reflect the research areas at FSEC provide an opportunity for students to showcase their projects. Students develop projects in various categories that are create, engineered and constructed over days, weeks or months and then come together for EnergyWhiz as the culminating event. Students submit their project information online prior to the in-person EnergyWhiz event.    </a:t>
            </a:r>
          </a:p>
          <a:p>
            <a:endParaRPr lang="en-US" dirty="0"/>
          </a:p>
        </p:txBody>
      </p:sp>
    </p:spTree>
    <p:extLst>
      <p:ext uri="{BB962C8B-B14F-4D97-AF65-F5344CB8AC3E}">
        <p14:creationId xmlns:p14="http://schemas.microsoft.com/office/powerpoint/2010/main" val="4019608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EnergyWhiz is the umbrella term for a Science,</a:t>
            </a:r>
            <a:r>
              <a:rPr lang="en-US" baseline="0" dirty="0"/>
              <a:t> Technology, Engineering, Art, and Mathematics –rich </a:t>
            </a:r>
            <a:r>
              <a:rPr lang="en-US" dirty="0"/>
              <a:t>event that has a focus on Energy and the Environment. Competitions</a:t>
            </a:r>
            <a:r>
              <a:rPr lang="en-US" baseline="0" dirty="0"/>
              <a:t> reflect the research areas at FSEC provide an opportunity for students to showcase their projects. Students develop projects in various categories that are create, engineered and constructed over days, weeks or months and then come together for EnergyWhiz as the culminating event. Students submit their project information online prior to the in-person EnergyWhiz event.    </a:t>
            </a:r>
          </a:p>
          <a:p>
            <a:endParaRPr lang="en-US" dirty="0"/>
          </a:p>
        </p:txBody>
      </p:sp>
    </p:spTree>
    <p:extLst>
      <p:ext uri="{BB962C8B-B14F-4D97-AF65-F5344CB8AC3E}">
        <p14:creationId xmlns:p14="http://schemas.microsoft.com/office/powerpoint/2010/main" val="108703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085" rtl="0" eaLnBrk="1" fontAlgn="auto" latinLnBrk="0" hangingPunct="1">
              <a:lnSpc>
                <a:spcPct val="100000"/>
              </a:lnSpc>
              <a:spcBef>
                <a:spcPts val="0"/>
              </a:spcBef>
              <a:spcAft>
                <a:spcPts val="0"/>
              </a:spcAft>
              <a:buClrTx/>
              <a:buSzTx/>
              <a:buFontTx/>
              <a:buNone/>
              <a:tabLst/>
              <a:defRPr/>
            </a:pPr>
            <a:r>
              <a:rPr lang="en-US" dirty="0"/>
              <a:t>April 11 - Using the completed project websites, Judges grade projects based on design criteria.</a:t>
            </a:r>
          </a:p>
          <a:p>
            <a:pPr marL="0" marR="0" lvl="0" indent="0" algn="l" defTabSz="914085" rtl="0" eaLnBrk="1" fontAlgn="auto" latinLnBrk="0" hangingPunct="1">
              <a:lnSpc>
                <a:spcPct val="100000"/>
              </a:lnSpc>
              <a:spcBef>
                <a:spcPts val="0"/>
              </a:spcBef>
              <a:spcAft>
                <a:spcPts val="0"/>
              </a:spcAft>
              <a:buClrTx/>
              <a:buSzTx/>
              <a:buFontTx/>
              <a:buNone/>
              <a:tabLst/>
              <a:defRPr/>
            </a:pPr>
            <a:r>
              <a:rPr lang="en-US" dirty="0"/>
              <a:t>April 17 - Based on the design judges, feedback is provided to teachers and coaches, allowing students to improve their physical projects and help to decide which teams should compete at EnergyWhiz.</a:t>
            </a:r>
          </a:p>
          <a:p>
            <a:r>
              <a:rPr lang="en-US" dirty="0"/>
              <a:t>April</a:t>
            </a:r>
            <a:r>
              <a:rPr lang="en-US" baseline="0" dirty="0"/>
              <a:t> 23 - </a:t>
            </a:r>
            <a:r>
              <a:rPr lang="en-US" dirty="0"/>
              <a:t>By 3PM the teams that will be competing at EnergyWhiz must be confirmed.</a:t>
            </a:r>
          </a:p>
          <a:p>
            <a:endParaRPr lang="en-US" dirty="0"/>
          </a:p>
        </p:txBody>
      </p:sp>
    </p:spTree>
    <p:extLst>
      <p:ext uri="{BB962C8B-B14F-4D97-AF65-F5344CB8AC3E}">
        <p14:creationId xmlns:p14="http://schemas.microsoft.com/office/powerpoint/2010/main" val="81985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99491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EnergyWhiz</a:t>
            </a:r>
            <a:r>
              <a:rPr lang="en-US" dirty="0"/>
              <a:t> is the umbrella term for a Science,</a:t>
            </a:r>
            <a:r>
              <a:rPr lang="en-US" baseline="0" dirty="0"/>
              <a:t> Technology, Engineering, Art, and Mathematics –rich </a:t>
            </a:r>
            <a:r>
              <a:rPr lang="en-US" dirty="0"/>
              <a:t>event that has a focus on Energy and the Environment.   Susan likes to call it our STEAM-EE Mission.  Competitions</a:t>
            </a:r>
            <a:r>
              <a:rPr lang="en-US" baseline="0" dirty="0"/>
              <a:t> that reflect the research areas at FSEC provide an opportunity for students to showcase their projects.  </a:t>
            </a:r>
            <a:r>
              <a:rPr lang="en-US" dirty="0"/>
              <a:t> This</a:t>
            </a:r>
            <a:r>
              <a:rPr lang="en-US" baseline="0" dirty="0"/>
              <a:t> STEAM-EE event </a:t>
            </a:r>
            <a:r>
              <a:rPr lang="en-US" dirty="0"/>
              <a:t>occurs annually at FSEC ERC.   </a:t>
            </a:r>
            <a:r>
              <a:rPr lang="en-US" baseline="0" dirty="0"/>
              <a:t>Students develop projects in six categories (seven if you count </a:t>
            </a:r>
            <a:r>
              <a:rPr lang="en-US" baseline="0" dirty="0" err="1"/>
              <a:t>Electrathon</a:t>
            </a:r>
            <a:r>
              <a:rPr lang="en-US" baseline="0" dirty="0"/>
              <a:t>) that are engineered over days, weeks or months and then come together for </a:t>
            </a:r>
            <a:r>
              <a:rPr lang="en-US" baseline="0" dirty="0" err="1"/>
              <a:t>EnergyWhiz</a:t>
            </a:r>
            <a:r>
              <a:rPr lang="en-US" baseline="0" dirty="0"/>
              <a:t> as the culminating event. More about the competitions in a moment.  </a:t>
            </a:r>
          </a:p>
          <a:p>
            <a:endParaRPr lang="en-US" dirty="0"/>
          </a:p>
        </p:txBody>
      </p:sp>
    </p:spTree>
    <p:extLst>
      <p:ext uri="{BB962C8B-B14F-4D97-AF65-F5344CB8AC3E}">
        <p14:creationId xmlns:p14="http://schemas.microsoft.com/office/powerpoint/2010/main" val="40370948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p:nvPr userDrawn="1"/>
        </p:nvSpPr>
        <p:spPr>
          <a:xfrm>
            <a:off x="0" y="4914900"/>
            <a:ext cx="9144000" cy="22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prstClr val="white"/>
              </a:solidFill>
              <a:latin typeface="Calibri"/>
            </a:endParaRPr>
          </a:p>
        </p:txBody>
      </p:sp>
      <p:cxnSp>
        <p:nvCxnSpPr>
          <p:cNvPr id="18" name="Straight Connector 17"/>
          <p:cNvCxnSpPr/>
          <p:nvPr userDrawn="1"/>
        </p:nvCxnSpPr>
        <p:spPr>
          <a:xfrm>
            <a:off x="0" y="4914900"/>
            <a:ext cx="9144000" cy="0"/>
          </a:xfrm>
          <a:prstGeom prst="line">
            <a:avLst/>
          </a:prstGeom>
          <a:ln>
            <a:solidFill>
              <a:srgbClr val="FAC209"/>
            </a:solidFill>
          </a:ln>
        </p:spPr>
        <p:style>
          <a:lnRef idx="2">
            <a:schemeClr val="accent6"/>
          </a:lnRef>
          <a:fillRef idx="0">
            <a:schemeClr val="accent6"/>
          </a:fillRef>
          <a:effectRef idx="1">
            <a:schemeClr val="accent6"/>
          </a:effectRef>
          <a:fontRef idx="minor">
            <a:schemeClr val="tx1"/>
          </a:fontRef>
        </p:style>
      </p:cxnSp>
      <p:sp>
        <p:nvSpPr>
          <p:cNvPr id="20" name="TextBox 19"/>
          <p:cNvSpPr txBox="1"/>
          <p:nvPr userDrawn="1"/>
        </p:nvSpPr>
        <p:spPr>
          <a:xfrm>
            <a:off x="457200" y="4914910"/>
            <a:ext cx="8229600" cy="207749"/>
          </a:xfrm>
          <a:prstGeom prst="rect">
            <a:avLst/>
          </a:prstGeom>
          <a:noFill/>
          <a:ln>
            <a:noFill/>
          </a:ln>
        </p:spPr>
        <p:txBody>
          <a:bodyPr wrap="square" lIns="68567" tIns="34289" rIns="68567" bIns="34289" rtlCol="0">
            <a:spAutoFit/>
          </a:bodyPr>
          <a:lstStyle/>
          <a:p>
            <a:pPr algn="ctr" defTabSz="685647"/>
            <a:r>
              <a:rPr lang="en-US" sz="900" dirty="0">
                <a:solidFill>
                  <a:prstClr val="black"/>
                </a:solidFill>
                <a:latin typeface="Calibri"/>
              </a:rPr>
              <a:t>FSEC Energy Research Center</a:t>
            </a:r>
          </a:p>
        </p:txBody>
      </p:sp>
      <p:sp>
        <p:nvSpPr>
          <p:cNvPr id="2" name="Title 1"/>
          <p:cNvSpPr>
            <a:spLocks noGrp="1"/>
          </p:cNvSpPr>
          <p:nvPr>
            <p:ph type="ctrTitle"/>
          </p:nvPr>
        </p:nvSpPr>
        <p:spPr>
          <a:xfrm>
            <a:off x="685800" y="800110"/>
            <a:ext cx="7772400" cy="1102519"/>
          </a:xfrm>
        </p:spPr>
        <p:txBody>
          <a:bodyPr>
            <a:normAutofit/>
          </a:bodyPr>
          <a:lstStyle>
            <a:lvl1pPr>
              <a:defRPr sz="3000" b="1">
                <a:solidFill>
                  <a:srgbClr val="000000"/>
                </a:solidFill>
              </a:defRPr>
            </a:lvl1pPr>
          </a:lstStyle>
          <a:p>
            <a:r>
              <a:rPr lang="en-US" dirty="0"/>
              <a:t>Click to edit Master title style</a:t>
            </a:r>
          </a:p>
        </p:txBody>
      </p:sp>
      <p:sp>
        <p:nvSpPr>
          <p:cNvPr id="3" name="Subtitle 2"/>
          <p:cNvSpPr>
            <a:spLocks noGrp="1"/>
          </p:cNvSpPr>
          <p:nvPr>
            <p:ph type="subTitle" idx="1"/>
          </p:nvPr>
        </p:nvSpPr>
        <p:spPr>
          <a:xfrm>
            <a:off x="1371600" y="2116931"/>
            <a:ext cx="6400800" cy="1314450"/>
          </a:xfrm>
        </p:spPr>
        <p:txBody>
          <a:bodyPr/>
          <a:lstStyle>
            <a:lvl1pPr marL="0" indent="0" algn="ctr">
              <a:buNone/>
              <a:defRPr>
                <a:solidFill>
                  <a:schemeClr val="tx1">
                    <a:tint val="75000"/>
                  </a:schemeClr>
                </a:solidFill>
              </a:defRPr>
            </a:lvl1pPr>
            <a:lvl2pPr marL="342821" indent="0" algn="ctr">
              <a:buNone/>
              <a:defRPr>
                <a:solidFill>
                  <a:schemeClr val="tx1">
                    <a:tint val="75000"/>
                  </a:schemeClr>
                </a:solidFill>
              </a:defRPr>
            </a:lvl2pPr>
            <a:lvl3pPr marL="685647" indent="0" algn="ctr">
              <a:buNone/>
              <a:defRPr>
                <a:solidFill>
                  <a:schemeClr val="tx1">
                    <a:tint val="75000"/>
                  </a:schemeClr>
                </a:solidFill>
              </a:defRPr>
            </a:lvl3pPr>
            <a:lvl4pPr marL="1028471" indent="0" algn="ctr">
              <a:buNone/>
              <a:defRPr>
                <a:solidFill>
                  <a:schemeClr val="tx1">
                    <a:tint val="75000"/>
                  </a:schemeClr>
                </a:solidFill>
              </a:defRPr>
            </a:lvl4pPr>
            <a:lvl5pPr marL="1371294" indent="0" algn="ctr">
              <a:buNone/>
              <a:defRPr>
                <a:solidFill>
                  <a:schemeClr val="tx1">
                    <a:tint val="75000"/>
                  </a:schemeClr>
                </a:solidFill>
              </a:defRPr>
            </a:lvl5pPr>
            <a:lvl6pPr marL="1714121" indent="0" algn="ctr">
              <a:buNone/>
              <a:defRPr>
                <a:solidFill>
                  <a:schemeClr val="tx1">
                    <a:tint val="75000"/>
                  </a:schemeClr>
                </a:solidFill>
              </a:defRPr>
            </a:lvl6pPr>
            <a:lvl7pPr marL="2056940" indent="0" algn="ctr">
              <a:buNone/>
              <a:defRPr>
                <a:solidFill>
                  <a:schemeClr val="tx1">
                    <a:tint val="75000"/>
                  </a:schemeClr>
                </a:solidFill>
              </a:defRPr>
            </a:lvl7pPr>
            <a:lvl8pPr marL="2399760" indent="0" algn="ctr">
              <a:buNone/>
              <a:defRPr>
                <a:solidFill>
                  <a:schemeClr val="tx1">
                    <a:tint val="75000"/>
                  </a:schemeClr>
                </a:solidFill>
              </a:defRPr>
            </a:lvl8pPr>
            <a:lvl9pPr marL="2742581" indent="0" algn="ctr">
              <a:buNone/>
              <a:defRPr>
                <a:solidFill>
                  <a:schemeClr val="tx1">
                    <a:tint val="75000"/>
                  </a:schemeClr>
                </a:solidFill>
              </a:defRPr>
            </a:lvl9pPr>
          </a:lstStyle>
          <a:p>
            <a:r>
              <a:rPr lang="en-US" dirty="0"/>
              <a:t>Click to edit Master subtitle style</a:t>
            </a:r>
          </a:p>
        </p:txBody>
      </p:sp>
      <p:sp>
        <p:nvSpPr>
          <p:cNvPr id="16" name="Rectangle 15"/>
          <p:cNvSpPr/>
          <p:nvPr userDrawn="1"/>
        </p:nvSpPr>
        <p:spPr>
          <a:xfrm>
            <a:off x="0" y="0"/>
            <a:ext cx="9144000" cy="342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prstClr val="white"/>
              </a:solidFill>
              <a:latin typeface="Calibri"/>
            </a:endParaRPr>
          </a:p>
        </p:txBody>
      </p:sp>
      <p:sp>
        <p:nvSpPr>
          <p:cNvPr id="17" name="Rectangle 16"/>
          <p:cNvSpPr/>
          <p:nvPr userDrawn="1"/>
        </p:nvSpPr>
        <p:spPr>
          <a:xfrm>
            <a:off x="0" y="342900"/>
            <a:ext cx="9144000" cy="57150"/>
          </a:xfrm>
          <a:prstGeom prst="rect">
            <a:avLst/>
          </a:prstGeom>
          <a:solidFill>
            <a:srgbClr val="FEBE0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prstClr val="white"/>
              </a:solidFill>
              <a:latin typeface="Calibri"/>
            </a:endParaRPr>
          </a:p>
        </p:txBody>
      </p:sp>
      <p:pic>
        <p:nvPicPr>
          <p:cNvPr id="10" name="Picture 9" descr="UILexternal_KG7406_UCF FSEC ERC.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057060" y="3943350"/>
            <a:ext cx="3038940" cy="796976"/>
          </a:xfrm>
          <a:prstGeom prst="rect">
            <a:avLst/>
          </a:prstGeom>
        </p:spPr>
      </p:pic>
    </p:spTree>
    <p:extLst>
      <p:ext uri="{BB962C8B-B14F-4D97-AF65-F5344CB8AC3E}">
        <p14:creationId xmlns:p14="http://schemas.microsoft.com/office/powerpoint/2010/main" val="875772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B95BA8-A627-9E48-A226-F211E52CBDAD}"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3624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539707-AA73-FF46-8ECC-93243B716C16}"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7855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B4CEA5D-FE4D-F745-BB60-37A5685FC7AA}"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5534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500">
                <a:solidFill>
                  <a:schemeClr val="tx1">
                    <a:tint val="75000"/>
                  </a:schemeClr>
                </a:solidFill>
              </a:defRPr>
            </a:lvl1pPr>
            <a:lvl2pPr marL="342821" indent="0">
              <a:buNone/>
              <a:defRPr sz="1400">
                <a:solidFill>
                  <a:schemeClr val="tx1">
                    <a:tint val="75000"/>
                  </a:schemeClr>
                </a:solidFill>
              </a:defRPr>
            </a:lvl2pPr>
            <a:lvl3pPr marL="685647" indent="0">
              <a:buNone/>
              <a:defRPr sz="1200">
                <a:solidFill>
                  <a:schemeClr val="tx1">
                    <a:tint val="75000"/>
                  </a:schemeClr>
                </a:solidFill>
              </a:defRPr>
            </a:lvl3pPr>
            <a:lvl4pPr marL="1028471" indent="0">
              <a:buNone/>
              <a:defRPr sz="1100">
                <a:solidFill>
                  <a:schemeClr val="tx1">
                    <a:tint val="75000"/>
                  </a:schemeClr>
                </a:solidFill>
              </a:defRPr>
            </a:lvl4pPr>
            <a:lvl5pPr marL="1371294" indent="0">
              <a:buNone/>
              <a:defRPr sz="1100">
                <a:solidFill>
                  <a:schemeClr val="tx1">
                    <a:tint val="75000"/>
                  </a:schemeClr>
                </a:solidFill>
              </a:defRPr>
            </a:lvl5pPr>
            <a:lvl6pPr marL="1714121" indent="0">
              <a:buNone/>
              <a:defRPr sz="1100">
                <a:solidFill>
                  <a:schemeClr val="tx1">
                    <a:tint val="75000"/>
                  </a:schemeClr>
                </a:solidFill>
              </a:defRPr>
            </a:lvl6pPr>
            <a:lvl7pPr marL="2056940" indent="0">
              <a:buNone/>
              <a:defRPr sz="1100">
                <a:solidFill>
                  <a:schemeClr val="tx1">
                    <a:tint val="75000"/>
                  </a:schemeClr>
                </a:solidFill>
              </a:defRPr>
            </a:lvl7pPr>
            <a:lvl8pPr marL="2399760" indent="0">
              <a:buNone/>
              <a:defRPr sz="1100">
                <a:solidFill>
                  <a:schemeClr val="tx1">
                    <a:tint val="75000"/>
                  </a:schemeClr>
                </a:solidFill>
              </a:defRPr>
            </a:lvl8pPr>
            <a:lvl9pPr marL="2742581" indent="0">
              <a:buNone/>
              <a:defRPr sz="11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ECE7FD-756E-8842-930B-7B1AAEA4262E}"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8485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BD994FA-3666-3D42-8949-4605747FA75A}"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9446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5" y="1151335"/>
            <a:ext cx="4041775" cy="479822"/>
          </a:xfrm>
        </p:spPr>
        <p:txBody>
          <a:bodyPr anchor="b"/>
          <a:lstStyle>
            <a:lvl1pPr marL="0" indent="0">
              <a:buNone/>
              <a:defRPr sz="1800" b="1"/>
            </a:lvl1pPr>
            <a:lvl2pPr marL="342821" indent="0">
              <a:buNone/>
              <a:defRPr sz="1500" b="1"/>
            </a:lvl2pPr>
            <a:lvl3pPr marL="685647" indent="0">
              <a:buNone/>
              <a:defRPr sz="1400" b="1"/>
            </a:lvl3pPr>
            <a:lvl4pPr marL="1028471" indent="0">
              <a:buNone/>
              <a:defRPr sz="1200" b="1"/>
            </a:lvl4pPr>
            <a:lvl5pPr marL="1371294" indent="0">
              <a:buNone/>
              <a:defRPr sz="1200" b="1"/>
            </a:lvl5pPr>
            <a:lvl6pPr marL="1714121" indent="0">
              <a:buNone/>
              <a:defRPr sz="1200" b="1"/>
            </a:lvl6pPr>
            <a:lvl7pPr marL="2056940" indent="0">
              <a:buNone/>
              <a:defRPr sz="1200" b="1"/>
            </a:lvl7pPr>
            <a:lvl8pPr marL="2399760" indent="0">
              <a:buNone/>
              <a:defRPr sz="1200" b="1"/>
            </a:lvl8pPr>
            <a:lvl9pPr marL="274258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35" y="1631156"/>
            <a:ext cx="4041775" cy="2963466"/>
          </a:xfr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F93A62F-33ED-2A49-82F3-F99DC30F8B37}"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87634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E637E2E-A57B-0A40-940C-B120C1DA7E03}"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69958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221E6B-A5A7-6D45-8815-FD600DB3E1D3}"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6745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0479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8"/>
            <a:ext cx="3008313" cy="3518297"/>
          </a:xfrm>
        </p:spPr>
        <p:txBody>
          <a:bodyPr/>
          <a:lstStyle>
            <a:lvl1pPr marL="0" indent="0">
              <a:buNone/>
              <a:defRPr sz="1100"/>
            </a:lvl1pPr>
            <a:lvl2pPr marL="342821" indent="0">
              <a:buNone/>
              <a:defRPr sz="900"/>
            </a:lvl2pPr>
            <a:lvl3pPr marL="685647" indent="0">
              <a:buNone/>
              <a:defRPr sz="800"/>
            </a:lvl3pPr>
            <a:lvl4pPr marL="1028471" indent="0">
              <a:buNone/>
              <a:defRPr sz="700"/>
            </a:lvl4pPr>
            <a:lvl5pPr marL="1371294" indent="0">
              <a:buNone/>
              <a:defRPr sz="700"/>
            </a:lvl5pPr>
            <a:lvl6pPr marL="1714121" indent="0">
              <a:buNone/>
              <a:defRPr sz="700"/>
            </a:lvl6pPr>
            <a:lvl7pPr marL="2056940" indent="0">
              <a:buNone/>
              <a:defRPr sz="700"/>
            </a:lvl7pPr>
            <a:lvl8pPr marL="2399760" indent="0">
              <a:buNone/>
              <a:defRPr sz="700"/>
            </a:lvl8pPr>
            <a:lvl9pPr marL="274258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D4CD1BCF-118F-B248-955E-C34B9A7899AA}"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02537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400"/>
            </a:lvl1pPr>
            <a:lvl2pPr marL="342821" indent="0">
              <a:buNone/>
              <a:defRPr sz="2100"/>
            </a:lvl2pPr>
            <a:lvl3pPr marL="685647" indent="0">
              <a:buNone/>
              <a:defRPr sz="1800"/>
            </a:lvl3pPr>
            <a:lvl4pPr marL="1028471" indent="0">
              <a:buNone/>
              <a:defRPr sz="1500"/>
            </a:lvl4pPr>
            <a:lvl5pPr marL="1371294" indent="0">
              <a:buNone/>
              <a:defRPr sz="1500"/>
            </a:lvl5pPr>
            <a:lvl6pPr marL="1714121" indent="0">
              <a:buNone/>
              <a:defRPr sz="1500"/>
            </a:lvl6pPr>
            <a:lvl7pPr marL="2056940" indent="0">
              <a:buNone/>
              <a:defRPr sz="1500"/>
            </a:lvl7pPr>
            <a:lvl8pPr marL="2399760" indent="0">
              <a:buNone/>
              <a:defRPr sz="1500"/>
            </a:lvl8pPr>
            <a:lvl9pPr marL="2742581" indent="0">
              <a:buNone/>
              <a:defRPr sz="1500"/>
            </a:lvl9pPr>
          </a:lstStyle>
          <a:p>
            <a:endParaRPr lang="en-US"/>
          </a:p>
        </p:txBody>
      </p:sp>
      <p:sp>
        <p:nvSpPr>
          <p:cNvPr id="4" name="Text Placeholder 3"/>
          <p:cNvSpPr>
            <a:spLocks noGrp="1"/>
          </p:cNvSpPr>
          <p:nvPr>
            <p:ph type="body" sz="half" idx="2"/>
          </p:nvPr>
        </p:nvSpPr>
        <p:spPr>
          <a:xfrm>
            <a:off x="1792288" y="4025512"/>
            <a:ext cx="5486400" cy="603647"/>
          </a:xfrm>
        </p:spPr>
        <p:txBody>
          <a:bodyPr/>
          <a:lstStyle>
            <a:lvl1pPr marL="0" indent="0">
              <a:buNone/>
              <a:defRPr sz="1100"/>
            </a:lvl1pPr>
            <a:lvl2pPr marL="342821" indent="0">
              <a:buNone/>
              <a:defRPr sz="900"/>
            </a:lvl2pPr>
            <a:lvl3pPr marL="685647" indent="0">
              <a:buNone/>
              <a:defRPr sz="800"/>
            </a:lvl3pPr>
            <a:lvl4pPr marL="1028471" indent="0">
              <a:buNone/>
              <a:defRPr sz="700"/>
            </a:lvl4pPr>
            <a:lvl5pPr marL="1371294" indent="0">
              <a:buNone/>
              <a:defRPr sz="700"/>
            </a:lvl5pPr>
            <a:lvl6pPr marL="1714121" indent="0">
              <a:buNone/>
              <a:defRPr sz="700"/>
            </a:lvl6pPr>
            <a:lvl7pPr marL="2056940" indent="0">
              <a:buNone/>
              <a:defRPr sz="700"/>
            </a:lvl7pPr>
            <a:lvl8pPr marL="2399760" indent="0">
              <a:buNone/>
              <a:defRPr sz="700"/>
            </a:lvl8pPr>
            <a:lvl9pPr marL="2742581" indent="0">
              <a:buNone/>
              <a:defRPr sz="700"/>
            </a:lvl9pPr>
          </a:lstStyle>
          <a:p>
            <a:pPr lvl="0"/>
            <a:r>
              <a:rPr lang="en-US"/>
              <a:t>Click to edit Master text styles</a:t>
            </a:r>
          </a:p>
        </p:txBody>
      </p:sp>
      <p:sp>
        <p:nvSpPr>
          <p:cNvPr id="5" name="Date Placeholder 4"/>
          <p:cNvSpPr>
            <a:spLocks noGrp="1"/>
          </p:cNvSpPr>
          <p:nvPr>
            <p:ph type="dt" sz="half" idx="10"/>
          </p:nvPr>
        </p:nvSpPr>
        <p:spPr/>
        <p:txBody>
          <a:bodyPr/>
          <a:lstStyle/>
          <a:p>
            <a:fld id="{E9BBAC9A-ABEA-7349-AD33-742D0D4AA33E}" type="datetime1">
              <a:rPr lang="en-US" smtClean="0">
                <a:solidFill>
                  <a:prstClr val="black">
                    <a:tint val="75000"/>
                  </a:prstClr>
                </a:solidFill>
                <a:latin typeface="Calibri"/>
              </a:rPr>
              <a:pPr/>
              <a:t>10/29/24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93413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14300"/>
            <a:ext cx="8229600" cy="857250"/>
          </a:xfrm>
          <a:prstGeom prst="rect">
            <a:avLst/>
          </a:prstGeom>
        </p:spPr>
        <p:txBody>
          <a:bodyPr vert="horz" lIns="68567" tIns="34289" rIns="68567" bIns="34289" rtlCol="0" anchor="ctr">
            <a:normAutofit/>
          </a:bodyPr>
          <a:lstStyle/>
          <a:p>
            <a:r>
              <a:rPr lang="en-US"/>
              <a:t>Click to edit Master title style</a:t>
            </a:r>
          </a:p>
        </p:txBody>
      </p:sp>
      <p:sp>
        <p:nvSpPr>
          <p:cNvPr id="3" name="Text Placeholder 2"/>
          <p:cNvSpPr>
            <a:spLocks noGrp="1"/>
          </p:cNvSpPr>
          <p:nvPr>
            <p:ph type="body" idx="1"/>
          </p:nvPr>
        </p:nvSpPr>
        <p:spPr>
          <a:xfrm>
            <a:off x="457200" y="1108472"/>
            <a:ext cx="8229600" cy="3394472"/>
          </a:xfrm>
          <a:prstGeom prst="rect">
            <a:avLst/>
          </a:prstGeom>
        </p:spPr>
        <p:txBody>
          <a:bodyPr vert="horz" lIns="68567" tIns="34289" rIns="68567" bIns="34289"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505200" y="4686303"/>
            <a:ext cx="21336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fld id="{D97F8F35-6D20-2D4F-B208-7B30F086B847}" type="datetime1">
              <a:rPr lang="en-US" smtClean="0">
                <a:solidFill>
                  <a:prstClr val="black">
                    <a:tint val="75000"/>
                  </a:prstClr>
                </a:solidFill>
                <a:latin typeface="Calibri"/>
              </a:rPr>
              <a:pPr defTabSz="685647"/>
              <a:t>10/29/24</a:t>
            </a:fld>
            <a:endParaRPr lang="en-US" dirty="0">
              <a:solidFill>
                <a:prstClr val="black">
                  <a:tint val="75000"/>
                </a:prstClr>
              </a:solidFill>
              <a:latin typeface="Calibri"/>
            </a:endParaRPr>
          </a:p>
        </p:txBody>
      </p:sp>
      <p:sp>
        <p:nvSpPr>
          <p:cNvPr id="5" name="Footer Placeholder 4"/>
          <p:cNvSpPr>
            <a:spLocks noGrp="1"/>
          </p:cNvSpPr>
          <p:nvPr>
            <p:ph type="ftr" sz="quarter" idx="3"/>
          </p:nvPr>
        </p:nvSpPr>
        <p:spPr>
          <a:xfrm>
            <a:off x="6400800" y="4686303"/>
            <a:ext cx="2286000" cy="273844"/>
          </a:xfrm>
          <a:prstGeom prst="rect">
            <a:avLst/>
          </a:prstGeom>
        </p:spPr>
        <p:txBody>
          <a:bodyPr vert="horz" lIns="68567" tIns="34289" rIns="68567" bIns="34289" rtlCol="0" anchor="ctr"/>
          <a:lstStyle>
            <a:lvl1pPr algn="ctr">
              <a:defRPr sz="900">
                <a:solidFill>
                  <a:schemeClr val="tx1">
                    <a:tint val="75000"/>
                  </a:schemeClr>
                </a:solidFill>
              </a:defRPr>
            </a:lvl1pPr>
          </a:lstStyle>
          <a:p>
            <a:pPr defTabSz="685647"/>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0" y="4686303"/>
            <a:ext cx="2133600" cy="273844"/>
          </a:xfrm>
          <a:prstGeom prst="rect">
            <a:avLst/>
          </a:prstGeom>
        </p:spPr>
        <p:txBody>
          <a:bodyPr vert="horz" lIns="68567" tIns="34289" rIns="68567" bIns="34289" rtlCol="0" anchor="ctr"/>
          <a:lstStyle>
            <a:lvl1pPr algn="l">
              <a:defRPr sz="900">
                <a:solidFill>
                  <a:schemeClr val="tx1">
                    <a:tint val="75000"/>
                  </a:schemeClr>
                </a:solidFill>
              </a:defRPr>
            </a:lvl1pPr>
          </a:lstStyle>
          <a:p>
            <a:pPr defTabSz="685647"/>
            <a:fld id="{249843FB-31D5-C640-A7E0-FFFC0F992AB6}" type="slidenum">
              <a:rPr lang="en-US" smtClean="0">
                <a:solidFill>
                  <a:prstClr val="black">
                    <a:tint val="75000"/>
                  </a:prstClr>
                </a:solidFill>
                <a:latin typeface="Calibri"/>
              </a:rPr>
              <a:pPr defTabSz="685647"/>
              <a:t>‹#›</a:t>
            </a:fld>
            <a:endParaRPr lang="en-US" dirty="0">
              <a:solidFill>
                <a:prstClr val="black">
                  <a:tint val="75000"/>
                </a:prstClr>
              </a:solidFill>
              <a:latin typeface="Calibri"/>
            </a:endParaRPr>
          </a:p>
        </p:txBody>
      </p:sp>
      <p:sp>
        <p:nvSpPr>
          <p:cNvPr id="17" name="Rectangle 16"/>
          <p:cNvSpPr/>
          <p:nvPr userDrawn="1"/>
        </p:nvSpPr>
        <p:spPr>
          <a:xfrm>
            <a:off x="0" y="4914900"/>
            <a:ext cx="9144000" cy="228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67" tIns="34289" rIns="68567" bIns="34289" rtlCol="0" anchor="ctr"/>
          <a:lstStyle/>
          <a:p>
            <a:pPr algn="ctr" defTabSz="685647"/>
            <a:endParaRPr lang="en-US" sz="1400">
              <a:solidFill>
                <a:prstClr val="white"/>
              </a:solidFill>
              <a:latin typeface="Calibri"/>
            </a:endParaRPr>
          </a:p>
        </p:txBody>
      </p:sp>
      <p:cxnSp>
        <p:nvCxnSpPr>
          <p:cNvPr id="18" name="Straight Connector 17"/>
          <p:cNvCxnSpPr/>
          <p:nvPr userDrawn="1"/>
        </p:nvCxnSpPr>
        <p:spPr>
          <a:xfrm>
            <a:off x="0" y="4914900"/>
            <a:ext cx="9144000" cy="0"/>
          </a:xfrm>
          <a:prstGeom prst="line">
            <a:avLst/>
          </a:prstGeom>
          <a:ln>
            <a:solidFill>
              <a:srgbClr val="FEBE0D"/>
            </a:solidFill>
          </a:ln>
        </p:spPr>
        <p:style>
          <a:lnRef idx="2">
            <a:schemeClr val="accent6"/>
          </a:lnRef>
          <a:fillRef idx="0">
            <a:schemeClr val="accent6"/>
          </a:fillRef>
          <a:effectRef idx="1">
            <a:schemeClr val="accent6"/>
          </a:effectRef>
          <a:fontRef idx="minor">
            <a:schemeClr val="tx1"/>
          </a:fontRef>
        </p:style>
      </p:cxnSp>
      <p:sp>
        <p:nvSpPr>
          <p:cNvPr id="19" name="TextBox 18"/>
          <p:cNvSpPr txBox="1"/>
          <p:nvPr userDrawn="1"/>
        </p:nvSpPr>
        <p:spPr>
          <a:xfrm>
            <a:off x="457200" y="4923550"/>
            <a:ext cx="8229600" cy="207749"/>
          </a:xfrm>
          <a:prstGeom prst="rect">
            <a:avLst/>
          </a:prstGeom>
          <a:noFill/>
        </p:spPr>
        <p:txBody>
          <a:bodyPr wrap="square" lIns="68567" tIns="34289" rIns="68567" bIns="34289" rtlCol="0">
            <a:spAutoFit/>
          </a:bodyPr>
          <a:lstStyle/>
          <a:p>
            <a:pPr algn="ctr" defTabSz="685647"/>
            <a:r>
              <a:rPr lang="en-US" sz="900" dirty="0">
                <a:solidFill>
                  <a:prstClr val="white">
                    <a:lumMod val="50000"/>
                  </a:prstClr>
                </a:solidFill>
                <a:latin typeface="Calibri"/>
              </a:rPr>
              <a:t>FSEC Energy Research Center</a:t>
            </a:r>
          </a:p>
        </p:txBody>
      </p:sp>
      <p:cxnSp>
        <p:nvCxnSpPr>
          <p:cNvPr id="20" name="Straight Connector 19"/>
          <p:cNvCxnSpPr/>
          <p:nvPr userDrawn="1"/>
        </p:nvCxnSpPr>
        <p:spPr>
          <a:xfrm>
            <a:off x="0" y="0"/>
            <a:ext cx="9144000" cy="0"/>
          </a:xfrm>
          <a:prstGeom prst="line">
            <a:avLst/>
          </a:prstGeom>
          <a:ln w="38100" cmpd="sng">
            <a:solidFill>
              <a:schemeClr val="tx1">
                <a:lumMod val="95000"/>
                <a:lumOff val="5000"/>
              </a:schemeClr>
            </a:solidFill>
          </a:ln>
        </p:spPr>
        <p:style>
          <a:lnRef idx="2">
            <a:schemeClr val="accent1"/>
          </a:lnRef>
          <a:fillRef idx="0">
            <a:schemeClr val="accent1"/>
          </a:fillRef>
          <a:effectRef idx="1">
            <a:schemeClr val="accent1"/>
          </a:effectRef>
          <a:fontRef idx="minor">
            <a:schemeClr val="tx1"/>
          </a:fontRef>
        </p:style>
      </p:cxnSp>
      <p:pic>
        <p:nvPicPr>
          <p:cNvPr id="13" name="Picture 12" descr="TabOnly_KG7406.png"/>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686801" y="4472260"/>
            <a:ext cx="328028" cy="442640"/>
          </a:xfrm>
          <a:prstGeom prst="rect">
            <a:avLst/>
          </a:prstGeom>
        </p:spPr>
      </p:pic>
    </p:spTree>
    <p:extLst>
      <p:ext uri="{BB962C8B-B14F-4D97-AF65-F5344CB8AC3E}">
        <p14:creationId xmlns:p14="http://schemas.microsoft.com/office/powerpoint/2010/main" val="74507952"/>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hdr="0" ftr="0" dt="0"/>
  <p:txStyles>
    <p:titleStyle>
      <a:lvl1pPr algn="ctr" defTabSz="685647" rtl="0" eaLnBrk="1" latinLnBrk="0" hangingPunct="1">
        <a:spcBef>
          <a:spcPct val="0"/>
        </a:spcBef>
        <a:buNone/>
        <a:defRPr sz="3300" b="1" kern="1200">
          <a:solidFill>
            <a:srgbClr val="000000"/>
          </a:solidFill>
          <a:effectLst>
            <a:outerShdw blurRad="38100" dist="38100" dir="2700000" algn="tl">
              <a:srgbClr val="000000">
                <a:alpha val="43137"/>
              </a:srgbClr>
            </a:outerShdw>
          </a:effectLst>
          <a:latin typeface="+mj-lt"/>
          <a:ea typeface="+mj-ea"/>
          <a:cs typeface="+mj-cs"/>
        </a:defRPr>
      </a:lvl1pPr>
    </p:titleStyle>
    <p:bodyStyle>
      <a:lvl1pPr marL="257120" indent="-257120" algn="l" defTabSz="685647"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1pPr>
      <a:lvl2pPr marL="557087" indent="-214268" algn="l" defTabSz="68564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060" indent="-171414" algn="l" defTabSz="685647" rtl="0" eaLnBrk="1" latinLnBrk="0" hangingPunct="1">
        <a:spcBef>
          <a:spcPct val="20000"/>
        </a:spcBef>
        <a:buClr>
          <a:srgbClr val="FCDE04"/>
        </a:buClr>
        <a:buFont typeface="Arial" pitchFamily="34" charset="0"/>
        <a:buChar char="•"/>
        <a:defRPr sz="1800" kern="1200">
          <a:solidFill>
            <a:schemeClr val="tx1"/>
          </a:solidFill>
          <a:latin typeface="+mn-lt"/>
          <a:ea typeface="+mn-ea"/>
          <a:cs typeface="+mn-cs"/>
        </a:defRPr>
      </a:lvl3pPr>
      <a:lvl4pPr marL="1199880"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27"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5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74"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647" rtl="0" eaLnBrk="1" latinLnBrk="0" hangingPunct="1">
        <a:defRPr sz="1400" kern="1200">
          <a:solidFill>
            <a:schemeClr val="tx1"/>
          </a:solidFill>
          <a:latin typeface="+mn-lt"/>
          <a:ea typeface="+mn-ea"/>
          <a:cs typeface="+mn-cs"/>
        </a:defRPr>
      </a:lvl1pPr>
      <a:lvl2pPr marL="342821" algn="l" defTabSz="685647" rtl="0" eaLnBrk="1" latinLnBrk="0" hangingPunct="1">
        <a:defRPr sz="1400" kern="1200">
          <a:solidFill>
            <a:schemeClr val="tx1"/>
          </a:solidFill>
          <a:latin typeface="+mn-lt"/>
          <a:ea typeface="+mn-ea"/>
          <a:cs typeface="+mn-cs"/>
        </a:defRPr>
      </a:lvl2pPr>
      <a:lvl3pPr marL="685647" algn="l" defTabSz="685647" rtl="0" eaLnBrk="1" latinLnBrk="0" hangingPunct="1">
        <a:defRPr sz="1400" kern="1200">
          <a:solidFill>
            <a:schemeClr val="tx1"/>
          </a:solidFill>
          <a:latin typeface="+mn-lt"/>
          <a:ea typeface="+mn-ea"/>
          <a:cs typeface="+mn-cs"/>
        </a:defRPr>
      </a:lvl3pPr>
      <a:lvl4pPr marL="1028471" algn="l" defTabSz="685647" rtl="0" eaLnBrk="1" latinLnBrk="0" hangingPunct="1">
        <a:defRPr sz="1400" kern="1200">
          <a:solidFill>
            <a:schemeClr val="tx1"/>
          </a:solidFill>
          <a:latin typeface="+mn-lt"/>
          <a:ea typeface="+mn-ea"/>
          <a:cs typeface="+mn-cs"/>
        </a:defRPr>
      </a:lvl4pPr>
      <a:lvl5pPr marL="1371294" algn="l" defTabSz="685647" rtl="0" eaLnBrk="1" latinLnBrk="0" hangingPunct="1">
        <a:defRPr sz="1400" kern="1200">
          <a:solidFill>
            <a:schemeClr val="tx1"/>
          </a:solidFill>
          <a:latin typeface="+mn-lt"/>
          <a:ea typeface="+mn-ea"/>
          <a:cs typeface="+mn-cs"/>
        </a:defRPr>
      </a:lvl5pPr>
      <a:lvl6pPr marL="1714121" algn="l" defTabSz="685647" rtl="0" eaLnBrk="1" latinLnBrk="0" hangingPunct="1">
        <a:defRPr sz="1400" kern="1200">
          <a:solidFill>
            <a:schemeClr val="tx1"/>
          </a:solidFill>
          <a:latin typeface="+mn-lt"/>
          <a:ea typeface="+mn-ea"/>
          <a:cs typeface="+mn-cs"/>
        </a:defRPr>
      </a:lvl6pPr>
      <a:lvl7pPr marL="2056940" algn="l" defTabSz="685647" rtl="0" eaLnBrk="1" latinLnBrk="0" hangingPunct="1">
        <a:defRPr sz="1400" kern="1200">
          <a:solidFill>
            <a:schemeClr val="tx1"/>
          </a:solidFill>
          <a:latin typeface="+mn-lt"/>
          <a:ea typeface="+mn-ea"/>
          <a:cs typeface="+mn-cs"/>
        </a:defRPr>
      </a:lvl7pPr>
      <a:lvl8pPr marL="2399760" algn="l" defTabSz="685647" rtl="0" eaLnBrk="1" latinLnBrk="0" hangingPunct="1">
        <a:defRPr sz="1400" kern="1200">
          <a:solidFill>
            <a:schemeClr val="tx1"/>
          </a:solidFill>
          <a:latin typeface="+mn-lt"/>
          <a:ea typeface="+mn-ea"/>
          <a:cs typeface="+mn-cs"/>
        </a:defRPr>
      </a:lvl8pPr>
      <a:lvl9pPr marL="2742581" algn="l" defTabSz="685647"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6.jpeg"/></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6.pn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8.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6.jpe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susan@fsec.ucf.edu"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832EA42F-7C15-3C4D-9F62-987BF27043B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0" y="16329"/>
            <a:ext cx="3124195" cy="4917621"/>
          </a:xfrm>
          <a:prstGeom prst="rect">
            <a:avLst/>
          </a:prstGeom>
        </p:spPr>
      </p:pic>
      <p:sp>
        <p:nvSpPr>
          <p:cNvPr id="2" name="Slide Number Placeholder 1">
            <a:extLst>
              <a:ext uri="{FF2B5EF4-FFF2-40B4-BE49-F238E27FC236}">
                <a16:creationId xmlns:a16="http://schemas.microsoft.com/office/drawing/2014/main" id="{EC91248F-EE93-724A-B7CF-B2280EF4D171}"/>
              </a:ext>
            </a:extLst>
          </p:cNvPr>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1</a:t>
            </a:fld>
            <a:endParaRPr lang="en-US">
              <a:solidFill>
                <a:prstClr val="black">
                  <a:tint val="75000"/>
                </a:prstClr>
              </a:solidFill>
              <a:latin typeface="Calibri"/>
            </a:endParaRPr>
          </a:p>
        </p:txBody>
      </p:sp>
      <p:pic>
        <p:nvPicPr>
          <p:cNvPr id="3" name="Picture 2" descr="FSEC Energy Research Center at the University of Central Florida aerial of building">
            <a:extLst>
              <a:ext uri="{FF2B5EF4-FFF2-40B4-BE49-F238E27FC236}">
                <a16:creationId xmlns:a16="http://schemas.microsoft.com/office/drawing/2014/main" id="{30414209-30E6-AC4D-98AE-8195EB2FCD79}"/>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329766" y="1162859"/>
            <a:ext cx="2482237" cy="3751024"/>
          </a:xfrm>
          <a:prstGeom prst="rect">
            <a:avLst/>
          </a:prstGeom>
          <a:noFill/>
          <a:effectLst>
            <a:softEdge rad="0"/>
          </a:effectLst>
        </p:spPr>
      </p:pic>
      <p:cxnSp>
        <p:nvCxnSpPr>
          <p:cNvPr id="9" name="Straight Connector 8">
            <a:extLst>
              <a:ext uri="{FF2B5EF4-FFF2-40B4-BE49-F238E27FC236}">
                <a16:creationId xmlns:a16="http://schemas.microsoft.com/office/drawing/2014/main" id="{180C3DA3-2565-AE4A-9776-D17224956F4F}"/>
              </a:ext>
            </a:extLst>
          </p:cNvPr>
          <p:cNvCxnSpPr/>
          <p:nvPr/>
        </p:nvCxnSpPr>
        <p:spPr>
          <a:xfrm>
            <a:off x="9144000" y="-1"/>
            <a:ext cx="0" cy="173355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Picture 16" descr="TabOnly_KG7406.png">
            <a:extLst>
              <a:ext uri="{FF2B5EF4-FFF2-40B4-BE49-F238E27FC236}">
                <a16:creationId xmlns:a16="http://schemas.microsoft.com/office/drawing/2014/main" id="{D2A72B20-CA7B-0245-98A9-9B8E7E49B36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86801" y="4472260"/>
            <a:ext cx="328028" cy="442640"/>
          </a:xfrm>
          <a:prstGeom prst="rect">
            <a:avLst/>
          </a:prstGeom>
        </p:spPr>
      </p:pic>
      <p:pic>
        <p:nvPicPr>
          <p:cNvPr id="18" name="Picture 17">
            <a:extLst>
              <a:ext uri="{FF2B5EF4-FFF2-40B4-BE49-F238E27FC236}">
                <a16:creationId xmlns:a16="http://schemas.microsoft.com/office/drawing/2014/main" id="{39550CD8-75CD-8447-A3F3-998AD0859131}"/>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b="-1"/>
          <a:stretch/>
        </p:blipFill>
        <p:spPr>
          <a:xfrm>
            <a:off x="6063637" y="16329"/>
            <a:ext cx="3124199" cy="1430630"/>
          </a:xfrm>
          <a:prstGeom prst="rect">
            <a:avLst/>
          </a:prstGeom>
        </p:spPr>
      </p:pic>
      <p:pic>
        <p:nvPicPr>
          <p:cNvPr id="5" name="Picture 4">
            <a:extLst>
              <a:ext uri="{FF2B5EF4-FFF2-40B4-BE49-F238E27FC236}">
                <a16:creationId xmlns:a16="http://schemas.microsoft.com/office/drawing/2014/main" id="{7C4FBB4B-E26A-6949-B6CF-EFF52DA6B2D3}"/>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02703" y="32209"/>
            <a:ext cx="3070233" cy="4885860"/>
          </a:xfrm>
          <a:prstGeom prst="rect">
            <a:avLst/>
          </a:prstGeom>
        </p:spPr>
      </p:pic>
      <p:pic>
        <p:nvPicPr>
          <p:cNvPr id="10" name="Picture 9"/>
          <p:cNvPicPr/>
          <p:nvPr/>
        </p:nvPicPr>
        <p:blipFill>
          <a:blip r:embed="rId8">
            <a:extLst>
              <a:ext uri="{28A0092B-C50C-407E-A947-70E740481C1C}">
                <a14:useLocalDpi xmlns:a14="http://schemas.microsoft.com/office/drawing/2010/main"/>
              </a:ext>
            </a:extLst>
          </a:blip>
          <a:srcRect/>
          <a:stretch>
            <a:fillRect/>
          </a:stretch>
        </p:blipFill>
        <p:spPr bwMode="auto">
          <a:xfrm>
            <a:off x="550882" y="110772"/>
            <a:ext cx="1828800" cy="990599"/>
          </a:xfrm>
          <a:prstGeom prst="rect">
            <a:avLst/>
          </a:prstGeom>
          <a:noFill/>
        </p:spPr>
      </p:pic>
      <p:sp>
        <p:nvSpPr>
          <p:cNvPr id="6" name="Rectangle 5"/>
          <p:cNvSpPr/>
          <p:nvPr/>
        </p:nvSpPr>
        <p:spPr>
          <a:xfrm>
            <a:off x="2844366" y="3181350"/>
            <a:ext cx="3580099" cy="461665"/>
          </a:xfrm>
          <a:prstGeom prst="rect">
            <a:avLst/>
          </a:prstGeom>
          <a:effectLst>
            <a:outerShdw blurRad="50800" dist="38100" algn="l" rotWithShape="0">
              <a:prstClr val="black">
                <a:alpha val="40000"/>
              </a:prstClr>
            </a:outerShdw>
          </a:effectLst>
        </p:spPr>
        <p:txBody>
          <a:bodyPr wrap="square">
            <a:spAutoFit/>
          </a:bodyPr>
          <a:lstStyle/>
          <a:p>
            <a:pPr algn="ctr">
              <a:spcBef>
                <a:spcPts val="0"/>
              </a:spcBef>
              <a:spcAft>
                <a:spcPts val="600"/>
              </a:spcAft>
            </a:pPr>
            <a:r>
              <a:rPr lang="en-US" sz="2400" i="1" dirty="0">
                <a:solidFill>
                  <a:schemeClr val="bg1"/>
                </a:solidFill>
                <a:latin typeface="Allegro BT" panose="040409040D0702020402" pitchFamily="82" charset="0"/>
              </a:rPr>
              <a:t>April 26, 2025</a:t>
            </a:r>
          </a:p>
        </p:txBody>
      </p:sp>
    </p:spTree>
    <p:extLst>
      <p:ext uri="{BB962C8B-B14F-4D97-AF65-F5344CB8AC3E}">
        <p14:creationId xmlns:p14="http://schemas.microsoft.com/office/powerpoint/2010/main" val="413662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10</a:t>
            </a:fld>
            <a:endParaRPr lang="en-US"/>
          </a:p>
        </p:txBody>
      </p:sp>
      <p:sp>
        <p:nvSpPr>
          <p:cNvPr id="2" name="Title 1"/>
          <p:cNvSpPr>
            <a:spLocks noGrp="1"/>
          </p:cNvSpPr>
          <p:nvPr>
            <p:ph type="title" idx="4294967295"/>
          </p:nvPr>
        </p:nvSpPr>
        <p:spPr>
          <a:xfrm>
            <a:off x="726621" y="-19050"/>
            <a:ext cx="8001000" cy="838200"/>
          </a:xfrm>
        </p:spPr>
        <p:txBody>
          <a:bodyPr/>
          <a:lstStyle/>
          <a:p>
            <a:r>
              <a:rPr lang="en-US" dirty="0" err="1"/>
              <a:t>EnergyWhiz</a:t>
            </a:r>
            <a:r>
              <a:rPr lang="en-US" dirty="0"/>
              <a:t> Competitions</a:t>
            </a:r>
          </a:p>
        </p:txBody>
      </p:sp>
      <p:sp>
        <p:nvSpPr>
          <p:cNvPr id="17" name="Oval 16">
            <a:extLst>
              <a:ext uri="{FF2B5EF4-FFF2-40B4-BE49-F238E27FC236}">
                <a16:creationId xmlns:a16="http://schemas.microsoft.com/office/drawing/2014/main" id="{A6C2BBD8-31E2-B949-B7E9-593FC7F69D65}"/>
              </a:ext>
            </a:extLst>
          </p:cNvPr>
          <p:cNvSpPr/>
          <p:nvPr/>
        </p:nvSpPr>
        <p:spPr>
          <a:xfrm>
            <a:off x="8001000" y="3619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33600" y="2952750"/>
            <a:ext cx="1412452" cy="13705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80799" y="1237922"/>
            <a:ext cx="1562428" cy="1562428"/>
          </a:xfrm>
          <a:prstGeom prst="rect">
            <a:avLst/>
          </a:prstGeom>
        </p:spPr>
      </p:pic>
      <p:pic>
        <p:nvPicPr>
          <p:cNvPr id="9" name="Picture 8"/>
          <p:cNvPicPr>
            <a:picLocks noChangeAspect="1"/>
          </p:cNvPicPr>
          <p:nvPr/>
        </p:nvPicPr>
        <p:blipFill>
          <a:blip r:embed="rId5"/>
          <a:stretch>
            <a:fillRect/>
          </a:stretch>
        </p:blipFill>
        <p:spPr>
          <a:xfrm>
            <a:off x="948765" y="1237921"/>
            <a:ext cx="1528548" cy="1333828"/>
          </a:xfrm>
          <a:prstGeom prst="rect">
            <a:avLst/>
          </a:prstGeom>
        </p:spPr>
      </p:pic>
      <p:pic>
        <p:nvPicPr>
          <p:cNvPr id="14" name="Picture 13" descr="Energy Transfer Machine Logo 2016.png">
            <a:extLst>
              <a:ext uri="{FF2B5EF4-FFF2-40B4-BE49-F238E27FC236}">
                <a16:creationId xmlns:a16="http://schemas.microsoft.com/office/drawing/2014/main" id="{2528739D-98BE-414B-B8DC-61507E65B90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66816" y="1200150"/>
            <a:ext cx="1524232" cy="1447800"/>
          </a:xfrm>
          <a:prstGeom prst="rect">
            <a:avLst/>
          </a:prstGeom>
        </p:spPr>
      </p:pic>
      <p:pic>
        <p:nvPicPr>
          <p:cNvPr id="11" name="Picture 10"/>
          <p:cNvPicPr>
            <a:picLocks noChangeAspect="1"/>
          </p:cNvPicPr>
          <p:nvPr/>
        </p:nvPicPr>
        <p:blipFill>
          <a:blip r:embed="rId7"/>
          <a:stretch>
            <a:fillRect/>
          </a:stretch>
        </p:blipFill>
        <p:spPr>
          <a:xfrm>
            <a:off x="5334000" y="2571749"/>
            <a:ext cx="1247503" cy="1679331"/>
          </a:xfrm>
          <a:prstGeom prst="rect">
            <a:avLst/>
          </a:prstGeom>
        </p:spPr>
      </p:pic>
    </p:spTree>
    <p:extLst>
      <p:ext uri="{BB962C8B-B14F-4D97-AF65-F5344CB8AC3E}">
        <p14:creationId xmlns:p14="http://schemas.microsoft.com/office/powerpoint/2010/main" val="341861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11</a:t>
            </a:fld>
            <a:endParaRPr lang="en-US"/>
          </a:p>
        </p:txBody>
      </p:sp>
      <p:sp>
        <p:nvSpPr>
          <p:cNvPr id="11" name="Content Placeholder 12">
            <a:extLst>
              <a:ext uri="{FF2B5EF4-FFF2-40B4-BE49-F238E27FC236}">
                <a16:creationId xmlns:a16="http://schemas.microsoft.com/office/drawing/2014/main" id="{498D9D86-319F-5246-A10B-19A90F4C8FEB}"/>
              </a:ext>
            </a:extLst>
          </p:cNvPr>
          <p:cNvSpPr txBox="1">
            <a:spLocks/>
          </p:cNvSpPr>
          <p:nvPr/>
        </p:nvSpPr>
        <p:spPr>
          <a:xfrm>
            <a:off x="228600" y="2219122"/>
            <a:ext cx="2590800" cy="709078"/>
          </a:xfrm>
          <a:prstGeom prst="rect">
            <a:avLst/>
          </a:prstGeom>
        </p:spPr>
        <p:txBody>
          <a:bodyPr vert="horz" lIns="68567" tIns="34289" rIns="68567" bIns="34289" rtlCol="0">
            <a:noAutofit/>
          </a:bodyPr>
          <a:lstStyle>
            <a:lvl1pPr marL="257120" indent="-257120" algn="l" defTabSz="685647"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1pPr>
            <a:lvl2pPr marL="557087" indent="-214268" algn="l" defTabSz="68564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060" indent="-171414" algn="l" defTabSz="685647" rtl="0" eaLnBrk="1" latinLnBrk="0" hangingPunct="1">
              <a:spcBef>
                <a:spcPct val="20000"/>
              </a:spcBef>
              <a:buClr>
                <a:srgbClr val="FCDE04"/>
              </a:buClr>
              <a:buFont typeface="Arial" pitchFamily="34" charset="0"/>
              <a:buChar char="•"/>
              <a:defRPr sz="1800" kern="1200">
                <a:solidFill>
                  <a:schemeClr val="tx1"/>
                </a:solidFill>
                <a:latin typeface="+mn-lt"/>
                <a:ea typeface="+mn-ea"/>
                <a:cs typeface="+mn-cs"/>
              </a:defRPr>
            </a:lvl3pPr>
            <a:lvl4pPr marL="1199880"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27"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5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74"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lvl="1" indent="0" algn="ctr">
              <a:spcBef>
                <a:spcPts val="0"/>
              </a:spcBef>
              <a:buNone/>
            </a:pPr>
            <a:r>
              <a:rPr lang="en-US" sz="2000" b="1" dirty="0"/>
              <a:t>Critter Comfort Cottage</a:t>
            </a:r>
          </a:p>
          <a:p>
            <a:pPr marL="12700" lvl="1" indent="0" algn="ctr">
              <a:spcBef>
                <a:spcPts val="0"/>
              </a:spcBef>
              <a:buNone/>
            </a:pPr>
            <a:r>
              <a:rPr lang="en-US" sz="2000" dirty="0"/>
              <a:t>Energy Efficient Building Design</a:t>
            </a:r>
          </a:p>
          <a:p>
            <a:pPr marL="12700" lvl="1" indent="0" algn="ctr">
              <a:spcBef>
                <a:spcPts val="0"/>
              </a:spcBef>
              <a:buNone/>
            </a:pPr>
            <a:endParaRPr lang="en-US" sz="2000" dirty="0"/>
          </a:p>
          <a:p>
            <a:pPr marL="12700" lvl="1" indent="0" algn="ctr">
              <a:spcBef>
                <a:spcPts val="0"/>
              </a:spcBef>
              <a:buNone/>
            </a:pPr>
            <a:r>
              <a:rPr lang="en-US" sz="2000" dirty="0"/>
              <a:t>Grades 3-8</a:t>
            </a:r>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pic>
        <p:nvPicPr>
          <p:cNvPr id="10" name="Picture 9">
            <a:extLst>
              <a:ext uri="{FF2B5EF4-FFF2-40B4-BE49-F238E27FC236}">
                <a16:creationId xmlns:a16="http://schemas.microsoft.com/office/drawing/2014/main" id="{E1E0F505-82B9-5543-81D3-EB321502249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58643" y="899333"/>
            <a:ext cx="5283200" cy="2971800"/>
          </a:xfrm>
          <a:prstGeom prst="rect">
            <a:avLst/>
          </a:prstGeom>
        </p:spPr>
      </p:pic>
      <p:sp>
        <p:nvSpPr>
          <p:cNvPr id="13" name="Oval 12">
            <a:extLst>
              <a:ext uri="{FF2B5EF4-FFF2-40B4-BE49-F238E27FC236}">
                <a16:creationId xmlns:a16="http://schemas.microsoft.com/office/drawing/2014/main" id="{B2A39E1A-8F4D-174C-AF7F-1DB9D5E90E2B}"/>
              </a:ext>
            </a:extLst>
          </p:cNvPr>
          <p:cNvSpPr/>
          <p:nvPr/>
        </p:nvSpPr>
        <p:spPr>
          <a:xfrm>
            <a:off x="620535" y="408098"/>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6D8893-F8BA-9441-B7A4-DD3B39F3A2A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3694" y="937433"/>
            <a:ext cx="1219906" cy="1066801"/>
          </a:xfrm>
          <a:prstGeom prst="rect">
            <a:avLst/>
          </a:prstGeom>
        </p:spPr>
      </p:pic>
      <p:sp>
        <p:nvSpPr>
          <p:cNvPr id="3" name="TextBox 2"/>
          <p:cNvSpPr txBox="1"/>
          <p:nvPr/>
        </p:nvSpPr>
        <p:spPr>
          <a:xfrm>
            <a:off x="3352801" y="3951316"/>
            <a:ext cx="4989042" cy="338554"/>
          </a:xfrm>
          <a:prstGeom prst="rect">
            <a:avLst/>
          </a:prstGeom>
          <a:noFill/>
        </p:spPr>
        <p:txBody>
          <a:bodyPr wrap="square" rtlCol="0">
            <a:spAutoFit/>
          </a:bodyPr>
          <a:lstStyle/>
          <a:p>
            <a:r>
              <a:rPr lang="en-US" sz="1600" b="1" dirty="0"/>
              <a:t>Shell Cottage  (</a:t>
            </a:r>
            <a:r>
              <a:rPr lang="en-US" sz="1600" b="1" dirty="0" err="1"/>
              <a:t>Eclectical</a:t>
            </a:r>
            <a:r>
              <a:rPr lang="en-US" sz="1600" b="1" dirty="0"/>
              <a:t> Engineers) </a:t>
            </a:r>
            <a:r>
              <a:rPr lang="en-US" sz="1600" b="1" i="1" dirty="0"/>
              <a:t>Key Largo Woodrat</a:t>
            </a:r>
          </a:p>
        </p:txBody>
      </p:sp>
      <p:sp>
        <p:nvSpPr>
          <p:cNvPr id="9" name="TextBox 8"/>
          <p:cNvSpPr txBox="1"/>
          <p:nvPr/>
        </p:nvSpPr>
        <p:spPr>
          <a:xfrm>
            <a:off x="4856722" y="4289870"/>
            <a:ext cx="1981200" cy="338554"/>
          </a:xfrm>
          <a:prstGeom prst="rect">
            <a:avLst/>
          </a:prstGeom>
          <a:noFill/>
        </p:spPr>
        <p:txBody>
          <a:bodyPr wrap="square" rtlCol="0">
            <a:spAutoFit/>
          </a:bodyPr>
          <a:lstStyle/>
          <a:p>
            <a:r>
              <a:rPr lang="en-US" sz="1600" b="1" dirty="0"/>
              <a:t>Innovation Middle</a:t>
            </a:r>
          </a:p>
        </p:txBody>
      </p:sp>
    </p:spTree>
    <p:extLst>
      <p:ext uri="{BB962C8B-B14F-4D97-AF65-F5344CB8AC3E}">
        <p14:creationId xmlns:p14="http://schemas.microsoft.com/office/powerpoint/2010/main" val="2990028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12</a:t>
            </a:fld>
            <a:endParaRPr lang="en-US"/>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sp>
        <p:nvSpPr>
          <p:cNvPr id="13" name="Oval 12">
            <a:extLst>
              <a:ext uri="{FF2B5EF4-FFF2-40B4-BE49-F238E27FC236}">
                <a16:creationId xmlns:a16="http://schemas.microsoft.com/office/drawing/2014/main" id="{B2A39E1A-8F4D-174C-AF7F-1DB9D5E90E2B}"/>
              </a:ext>
            </a:extLst>
          </p:cNvPr>
          <p:cNvSpPr/>
          <p:nvPr/>
        </p:nvSpPr>
        <p:spPr>
          <a:xfrm>
            <a:off x="620535" y="408098"/>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6D8893-F8BA-9441-B7A4-DD3B39F3A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4286"/>
            <a:ext cx="1219906" cy="1066801"/>
          </a:xfrm>
          <a:prstGeom prst="rect">
            <a:avLst/>
          </a:prstGeom>
        </p:spPr>
      </p:pic>
      <p:sp>
        <p:nvSpPr>
          <p:cNvPr id="3" name="TextBox 2"/>
          <p:cNvSpPr txBox="1"/>
          <p:nvPr/>
        </p:nvSpPr>
        <p:spPr>
          <a:xfrm>
            <a:off x="304800" y="1474898"/>
            <a:ext cx="4572000" cy="2862322"/>
          </a:xfrm>
          <a:prstGeom prst="rect">
            <a:avLst/>
          </a:prstGeom>
          <a:noFill/>
        </p:spPr>
        <p:txBody>
          <a:bodyPr wrap="square" rtlCol="0">
            <a:spAutoFit/>
          </a:bodyPr>
          <a:lstStyle/>
          <a:p>
            <a:r>
              <a:rPr lang="en-US" dirty="0"/>
              <a:t>Students:</a:t>
            </a:r>
          </a:p>
          <a:p>
            <a:pPr marL="285750" indent="-285750">
              <a:buFont typeface="Arial" panose="020B0604020202020204" pitchFamily="34" charset="0"/>
              <a:buChar char="•"/>
            </a:pPr>
            <a:r>
              <a:rPr lang="en-US" dirty="0"/>
              <a:t>create and promote their energy efficient home that they have designed for a critter of interest.  </a:t>
            </a:r>
          </a:p>
          <a:p>
            <a:pPr marL="285750" indent="-285750">
              <a:buFont typeface="Arial" panose="020B0604020202020204" pitchFamily="34" charset="0"/>
              <a:buChar char="•"/>
            </a:pPr>
            <a:r>
              <a:rPr lang="en-US" dirty="0"/>
              <a:t>research their critter &amp; energy efficient design appropriate for their critter</a:t>
            </a:r>
          </a:p>
          <a:p>
            <a:pPr marL="285750" indent="-285750">
              <a:buFont typeface="Arial" panose="020B0604020202020204" pitchFamily="34" charset="0"/>
              <a:buChar char="•"/>
            </a:pPr>
            <a:r>
              <a:rPr lang="en-US" dirty="0"/>
              <a:t>Develop promotional materials about their critter and its abode.</a:t>
            </a:r>
          </a:p>
          <a:p>
            <a:pPr marL="285750" indent="-285750">
              <a:buFont typeface="Arial" panose="020B0604020202020204" pitchFamily="34" charset="0"/>
              <a:buChar char="•"/>
            </a:pPr>
            <a:r>
              <a:rPr lang="en-US" dirty="0"/>
              <a:t>Create a webpage about their project</a:t>
            </a:r>
          </a:p>
          <a:p>
            <a:endParaRPr lang="en-US" dirty="0"/>
          </a:p>
        </p:txBody>
      </p:sp>
      <p:pic>
        <p:nvPicPr>
          <p:cNvPr id="5" name="Picture 4"/>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5029200" y="1230201"/>
            <a:ext cx="3581400" cy="2725753"/>
          </a:xfrm>
          <a:prstGeom prst="rect">
            <a:avLst/>
          </a:prstGeom>
        </p:spPr>
      </p:pic>
      <p:sp>
        <p:nvSpPr>
          <p:cNvPr id="7" name="TextBox 6"/>
          <p:cNvSpPr txBox="1"/>
          <p:nvPr/>
        </p:nvSpPr>
        <p:spPr>
          <a:xfrm>
            <a:off x="4495800" y="3980450"/>
            <a:ext cx="4533900" cy="584775"/>
          </a:xfrm>
          <a:prstGeom prst="rect">
            <a:avLst/>
          </a:prstGeom>
          <a:noFill/>
        </p:spPr>
        <p:txBody>
          <a:bodyPr wrap="square" rtlCol="0">
            <a:spAutoFit/>
          </a:bodyPr>
          <a:lstStyle/>
          <a:p>
            <a:pPr algn="ctr"/>
            <a:r>
              <a:rPr lang="en-US" sz="1600" b="1" dirty="0"/>
              <a:t>The Leopard Lair (Leaping Lizards) </a:t>
            </a:r>
          </a:p>
          <a:p>
            <a:pPr algn="ctr"/>
            <a:r>
              <a:rPr lang="en-US" sz="1600" b="1" i="1" dirty="0"/>
              <a:t>Yellow Leopard Gecko</a:t>
            </a:r>
          </a:p>
        </p:txBody>
      </p:sp>
      <p:sp>
        <p:nvSpPr>
          <p:cNvPr id="10" name="TextBox 9"/>
          <p:cNvSpPr txBox="1"/>
          <p:nvPr/>
        </p:nvSpPr>
        <p:spPr>
          <a:xfrm>
            <a:off x="6248400" y="4517026"/>
            <a:ext cx="1828800" cy="338554"/>
          </a:xfrm>
          <a:prstGeom prst="rect">
            <a:avLst/>
          </a:prstGeom>
          <a:noFill/>
        </p:spPr>
        <p:txBody>
          <a:bodyPr wrap="square" rtlCol="0">
            <a:spAutoFit/>
          </a:bodyPr>
          <a:lstStyle/>
          <a:p>
            <a:r>
              <a:rPr lang="en-US" sz="1600" b="1" dirty="0"/>
              <a:t>Pershing K-8</a:t>
            </a:r>
          </a:p>
        </p:txBody>
      </p:sp>
    </p:spTree>
    <p:extLst>
      <p:ext uri="{BB962C8B-B14F-4D97-AF65-F5344CB8AC3E}">
        <p14:creationId xmlns:p14="http://schemas.microsoft.com/office/powerpoint/2010/main" val="11157683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13</a:t>
            </a:fld>
            <a:endParaRPr lang="en-US"/>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sp>
        <p:nvSpPr>
          <p:cNvPr id="13" name="Oval 12">
            <a:extLst>
              <a:ext uri="{FF2B5EF4-FFF2-40B4-BE49-F238E27FC236}">
                <a16:creationId xmlns:a16="http://schemas.microsoft.com/office/drawing/2014/main" id="{B2A39E1A-8F4D-174C-AF7F-1DB9D5E90E2B}"/>
              </a:ext>
            </a:extLst>
          </p:cNvPr>
          <p:cNvSpPr/>
          <p:nvPr/>
        </p:nvSpPr>
        <p:spPr>
          <a:xfrm>
            <a:off x="620535" y="408098"/>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B56D8893-F8BA-9441-B7A4-DD3B39F3A2A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5800" y="174287"/>
            <a:ext cx="1064935" cy="931280"/>
          </a:xfrm>
          <a:prstGeom prst="rect">
            <a:avLst/>
          </a:prstGeom>
        </p:spPr>
      </p:pic>
      <p:sp>
        <p:nvSpPr>
          <p:cNvPr id="3" name="TextBox 2"/>
          <p:cNvSpPr txBox="1"/>
          <p:nvPr/>
        </p:nvSpPr>
        <p:spPr>
          <a:xfrm>
            <a:off x="383721" y="1208267"/>
            <a:ext cx="4114800" cy="369332"/>
          </a:xfrm>
          <a:prstGeom prst="rect">
            <a:avLst/>
          </a:prstGeom>
          <a:noFill/>
        </p:spPr>
        <p:txBody>
          <a:bodyPr wrap="square" rtlCol="0">
            <a:spAutoFit/>
          </a:bodyPr>
          <a:lstStyle/>
          <a:p>
            <a:r>
              <a:rPr lang="en-US" b="1" dirty="0"/>
              <a:t>Some critters students have researched: </a:t>
            </a:r>
          </a:p>
        </p:txBody>
      </p:sp>
      <p:sp>
        <p:nvSpPr>
          <p:cNvPr id="8" name="TextBox 7"/>
          <p:cNvSpPr txBox="1"/>
          <p:nvPr/>
        </p:nvSpPr>
        <p:spPr>
          <a:xfrm>
            <a:off x="389164" y="1635952"/>
            <a:ext cx="1744436" cy="3139321"/>
          </a:xfrm>
          <a:prstGeom prst="rect">
            <a:avLst/>
          </a:prstGeom>
          <a:noFill/>
        </p:spPr>
        <p:txBody>
          <a:bodyPr wrap="square" rtlCol="0">
            <a:spAutoFit/>
          </a:bodyPr>
          <a:lstStyle/>
          <a:p>
            <a:r>
              <a:rPr lang="en-US" dirty="0"/>
              <a:t>Bees</a:t>
            </a:r>
          </a:p>
          <a:p>
            <a:r>
              <a:rPr lang="en-US" dirty="0"/>
              <a:t>Bearded Dragon</a:t>
            </a:r>
          </a:p>
          <a:p>
            <a:r>
              <a:rPr lang="en-US" dirty="0"/>
              <a:t>Bird</a:t>
            </a:r>
          </a:p>
          <a:p>
            <a:r>
              <a:rPr lang="en-US" dirty="0"/>
              <a:t>Cat</a:t>
            </a:r>
          </a:p>
          <a:p>
            <a:r>
              <a:rPr lang="en-US" dirty="0"/>
              <a:t>Caterpillar</a:t>
            </a:r>
          </a:p>
          <a:p>
            <a:r>
              <a:rPr lang="en-US" dirty="0"/>
              <a:t>Chicken </a:t>
            </a:r>
          </a:p>
          <a:p>
            <a:r>
              <a:rPr lang="en-US" dirty="0"/>
              <a:t>Dog</a:t>
            </a:r>
          </a:p>
          <a:p>
            <a:r>
              <a:rPr lang="en-US" dirty="0"/>
              <a:t>Ferret </a:t>
            </a:r>
          </a:p>
          <a:p>
            <a:r>
              <a:rPr lang="en-US" dirty="0"/>
              <a:t>Fish</a:t>
            </a:r>
          </a:p>
          <a:p>
            <a:r>
              <a:rPr lang="en-US" dirty="0"/>
              <a:t>Frog</a:t>
            </a:r>
          </a:p>
          <a:p>
            <a:r>
              <a:rPr lang="en-US" dirty="0"/>
              <a:t> </a:t>
            </a:r>
          </a:p>
        </p:txBody>
      </p:sp>
      <p:sp>
        <p:nvSpPr>
          <p:cNvPr id="9" name="TextBox 8"/>
          <p:cNvSpPr txBox="1"/>
          <p:nvPr/>
        </p:nvSpPr>
        <p:spPr>
          <a:xfrm>
            <a:off x="2008414" y="1635952"/>
            <a:ext cx="2133600" cy="2862322"/>
          </a:xfrm>
          <a:prstGeom prst="rect">
            <a:avLst/>
          </a:prstGeom>
          <a:noFill/>
        </p:spPr>
        <p:txBody>
          <a:bodyPr wrap="square" rtlCol="0">
            <a:spAutoFit/>
          </a:bodyPr>
          <a:lstStyle/>
          <a:p>
            <a:r>
              <a:rPr lang="en-US" dirty="0"/>
              <a:t>Gecko</a:t>
            </a:r>
          </a:p>
          <a:p>
            <a:r>
              <a:rPr lang="en-US" dirty="0"/>
              <a:t>Guinea Pig</a:t>
            </a:r>
          </a:p>
          <a:p>
            <a:r>
              <a:rPr lang="en-US" dirty="0"/>
              <a:t>Guppies</a:t>
            </a:r>
          </a:p>
          <a:p>
            <a:r>
              <a:rPr lang="en-US" dirty="0"/>
              <a:t>Hamster</a:t>
            </a:r>
          </a:p>
          <a:p>
            <a:r>
              <a:rPr lang="en-US" dirty="0"/>
              <a:t>Hedgehog </a:t>
            </a:r>
          </a:p>
          <a:p>
            <a:r>
              <a:rPr lang="en-US" dirty="0"/>
              <a:t>Key Largo Woodrat</a:t>
            </a:r>
          </a:p>
          <a:p>
            <a:r>
              <a:rPr lang="en-US" dirty="0"/>
              <a:t>Koala</a:t>
            </a:r>
          </a:p>
          <a:p>
            <a:r>
              <a:rPr lang="en-US" dirty="0"/>
              <a:t>Krill</a:t>
            </a:r>
          </a:p>
          <a:p>
            <a:r>
              <a:rPr lang="en-US" dirty="0"/>
              <a:t>Lizards </a:t>
            </a:r>
          </a:p>
          <a:p>
            <a:r>
              <a:rPr lang="en-US" dirty="0" err="1"/>
              <a:t>Meerkat</a:t>
            </a:r>
            <a:endParaRPr lang="en-US" dirty="0"/>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00800" y="1047750"/>
            <a:ext cx="2209800" cy="2743200"/>
          </a:xfrm>
          <a:prstGeom prst="rect">
            <a:avLst/>
          </a:prstGeom>
        </p:spPr>
      </p:pic>
      <p:sp>
        <p:nvSpPr>
          <p:cNvPr id="15" name="TextBox 14"/>
          <p:cNvSpPr txBox="1"/>
          <p:nvPr/>
        </p:nvSpPr>
        <p:spPr>
          <a:xfrm>
            <a:off x="4084865" y="1635952"/>
            <a:ext cx="2315935" cy="2308324"/>
          </a:xfrm>
          <a:prstGeom prst="rect">
            <a:avLst/>
          </a:prstGeom>
          <a:noFill/>
        </p:spPr>
        <p:txBody>
          <a:bodyPr wrap="square" rtlCol="0">
            <a:spAutoFit/>
          </a:bodyPr>
          <a:lstStyle/>
          <a:p>
            <a:r>
              <a:rPr lang="en-US" dirty="0"/>
              <a:t>Rabbit</a:t>
            </a:r>
          </a:p>
          <a:p>
            <a:r>
              <a:rPr lang="en-US" dirty="0"/>
              <a:t>Sea Turtle Hatchling(s) </a:t>
            </a:r>
          </a:p>
          <a:p>
            <a:r>
              <a:rPr lang="en-US" dirty="0"/>
              <a:t>Snake</a:t>
            </a:r>
          </a:p>
          <a:p>
            <a:r>
              <a:rPr lang="en-US" dirty="0"/>
              <a:t>Speckled Tortoise</a:t>
            </a:r>
          </a:p>
          <a:p>
            <a:r>
              <a:rPr lang="en-US" dirty="0"/>
              <a:t>Spider</a:t>
            </a:r>
          </a:p>
          <a:p>
            <a:r>
              <a:rPr lang="en-US" dirty="0"/>
              <a:t>Squirrel</a:t>
            </a:r>
          </a:p>
          <a:p>
            <a:r>
              <a:rPr lang="en-US" dirty="0"/>
              <a:t>Turtles </a:t>
            </a:r>
          </a:p>
          <a:p>
            <a:r>
              <a:rPr lang="en-US" dirty="0"/>
              <a:t>Worms</a:t>
            </a:r>
          </a:p>
        </p:txBody>
      </p:sp>
      <p:sp>
        <p:nvSpPr>
          <p:cNvPr id="10" name="Rectangle 9"/>
          <p:cNvSpPr/>
          <p:nvPr/>
        </p:nvSpPr>
        <p:spPr>
          <a:xfrm>
            <a:off x="5280932" y="3845423"/>
            <a:ext cx="4572000" cy="584775"/>
          </a:xfrm>
          <a:prstGeom prst="rect">
            <a:avLst/>
          </a:prstGeom>
        </p:spPr>
        <p:txBody>
          <a:bodyPr>
            <a:spAutoFit/>
          </a:bodyPr>
          <a:lstStyle/>
          <a:p>
            <a:pPr algn="ctr"/>
            <a:r>
              <a:rPr lang="en-US" sz="1600" b="1" dirty="0"/>
              <a:t>B.E.C. (Birds Ecological Community)  </a:t>
            </a:r>
          </a:p>
          <a:p>
            <a:pPr algn="ctr"/>
            <a:r>
              <a:rPr lang="en-US" sz="1600" b="1" i="1" dirty="0"/>
              <a:t>Birds</a:t>
            </a:r>
          </a:p>
        </p:txBody>
      </p:sp>
      <p:sp>
        <p:nvSpPr>
          <p:cNvPr id="17" name="TextBox 16"/>
          <p:cNvSpPr txBox="1"/>
          <p:nvPr/>
        </p:nvSpPr>
        <p:spPr>
          <a:xfrm>
            <a:off x="6476999" y="4328997"/>
            <a:ext cx="2306078" cy="338554"/>
          </a:xfrm>
          <a:prstGeom prst="rect">
            <a:avLst/>
          </a:prstGeom>
          <a:noFill/>
        </p:spPr>
        <p:txBody>
          <a:bodyPr wrap="square" rtlCol="0">
            <a:spAutoFit/>
          </a:bodyPr>
          <a:lstStyle/>
          <a:p>
            <a:r>
              <a:rPr lang="en-US" sz="1600" b="1" dirty="0"/>
              <a:t>Osceola Science Charter </a:t>
            </a:r>
          </a:p>
        </p:txBody>
      </p:sp>
    </p:spTree>
    <p:extLst>
      <p:ext uri="{BB962C8B-B14F-4D97-AF65-F5344CB8AC3E}">
        <p14:creationId xmlns:p14="http://schemas.microsoft.com/office/powerpoint/2010/main" val="23602537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2A39E1A-8F4D-174C-AF7F-1DB9D5E90E2B}"/>
              </a:ext>
            </a:extLst>
          </p:cNvPr>
          <p:cNvSpPr/>
          <p:nvPr/>
        </p:nvSpPr>
        <p:spPr>
          <a:xfrm>
            <a:off x="1153935" y="83524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7E31BDC-FA16-417B-836D-1FFC5CB85E3B}" type="slidenum">
              <a:rPr lang="en-US" smtClean="0"/>
              <a:pPr/>
              <a:t>14</a:t>
            </a:fld>
            <a:endParaRPr lang="en-US"/>
          </a:p>
        </p:txBody>
      </p:sp>
      <p:sp>
        <p:nvSpPr>
          <p:cNvPr id="15" name="Content Placeholder 12">
            <a:extLst>
              <a:ext uri="{FF2B5EF4-FFF2-40B4-BE49-F238E27FC236}">
                <a16:creationId xmlns:a16="http://schemas.microsoft.com/office/drawing/2014/main" id="{AD318DAE-E62B-AC49-9169-E7A3E449C457}"/>
              </a:ext>
            </a:extLst>
          </p:cNvPr>
          <p:cNvSpPr txBox="1">
            <a:spLocks/>
          </p:cNvSpPr>
          <p:nvPr/>
        </p:nvSpPr>
        <p:spPr>
          <a:xfrm>
            <a:off x="228600" y="2322862"/>
            <a:ext cx="3517807" cy="971312"/>
          </a:xfrm>
          <a:prstGeom prst="rect">
            <a:avLst/>
          </a:prstGeom>
        </p:spPr>
        <p:txBody>
          <a:bodyPr vert="horz" lIns="68567" tIns="34289" rIns="68567" bIns="34289" rtlCol="0">
            <a:noAutofit/>
          </a:bodyPr>
          <a:lstStyle>
            <a:lvl1pPr marL="257120" indent="-257120" algn="l" defTabSz="685647"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1pPr>
            <a:lvl2pPr marL="557087" indent="-214268" algn="l" defTabSz="68564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060" indent="-171414" algn="l" defTabSz="685647" rtl="0" eaLnBrk="1" latinLnBrk="0" hangingPunct="1">
              <a:spcBef>
                <a:spcPct val="20000"/>
              </a:spcBef>
              <a:buClr>
                <a:srgbClr val="FCDE04"/>
              </a:buClr>
              <a:buFont typeface="Arial" pitchFamily="34" charset="0"/>
              <a:buChar char="•"/>
              <a:defRPr sz="1800" kern="1200">
                <a:solidFill>
                  <a:schemeClr val="tx1"/>
                </a:solidFill>
                <a:latin typeface="+mn-lt"/>
                <a:ea typeface="+mn-ea"/>
                <a:cs typeface="+mn-cs"/>
              </a:defRPr>
            </a:lvl3pPr>
            <a:lvl4pPr marL="1199880"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27"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5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74"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lvl="1" indent="0" algn="ctr">
              <a:spcBef>
                <a:spcPts val="0"/>
              </a:spcBef>
              <a:buNone/>
            </a:pPr>
            <a:r>
              <a:rPr lang="en-US" sz="2000" b="1" dirty="0"/>
              <a:t>Energy Inspired Art</a:t>
            </a:r>
          </a:p>
          <a:p>
            <a:pPr marL="12700" lvl="1" indent="0" algn="ctr">
              <a:spcBef>
                <a:spcPts val="0"/>
              </a:spcBef>
              <a:buNone/>
            </a:pPr>
            <a:r>
              <a:rPr lang="en-US" sz="2000" dirty="0"/>
              <a:t>Any Renewable Energy Technology or </a:t>
            </a:r>
          </a:p>
          <a:p>
            <a:pPr marL="12700" lvl="1" indent="0" algn="ctr">
              <a:spcBef>
                <a:spcPts val="0"/>
              </a:spcBef>
              <a:buNone/>
            </a:pPr>
            <a:r>
              <a:rPr lang="en-US" sz="2000" dirty="0"/>
              <a:t>Sustainability Message</a:t>
            </a:r>
          </a:p>
          <a:p>
            <a:pPr marL="12700" lvl="1" indent="0" algn="ctr">
              <a:spcBef>
                <a:spcPts val="0"/>
              </a:spcBef>
              <a:buNone/>
            </a:pPr>
            <a:endParaRPr lang="en-US" sz="2000" dirty="0"/>
          </a:p>
          <a:p>
            <a:pPr marL="12700" lvl="1" indent="0" algn="ctr">
              <a:spcBef>
                <a:spcPts val="0"/>
              </a:spcBef>
              <a:buNone/>
            </a:pPr>
            <a:r>
              <a:rPr lang="en-US" sz="2000" dirty="0"/>
              <a:t>Grades K-12</a:t>
            </a:r>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pic>
        <p:nvPicPr>
          <p:cNvPr id="5" name="Picture 4">
            <a:extLst>
              <a:ext uri="{FF2B5EF4-FFF2-40B4-BE49-F238E27FC236}">
                <a16:creationId xmlns:a16="http://schemas.microsoft.com/office/drawing/2014/main" id="{60007E44-DAA0-F84F-9F4E-86F787F99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85607" y="742950"/>
            <a:ext cx="1387696" cy="1387696"/>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4334" y="856751"/>
            <a:ext cx="4115465" cy="3086599"/>
          </a:xfrm>
          <a:prstGeom prst="rect">
            <a:avLst/>
          </a:prstGeom>
        </p:spPr>
      </p:pic>
      <p:sp>
        <p:nvSpPr>
          <p:cNvPr id="6" name="TextBox 5"/>
          <p:cNvSpPr txBox="1"/>
          <p:nvPr/>
        </p:nvSpPr>
        <p:spPr>
          <a:xfrm>
            <a:off x="5486400" y="3961901"/>
            <a:ext cx="2286000" cy="830997"/>
          </a:xfrm>
          <a:prstGeom prst="rect">
            <a:avLst/>
          </a:prstGeom>
          <a:noFill/>
        </p:spPr>
        <p:txBody>
          <a:bodyPr wrap="square" rtlCol="0">
            <a:spAutoFit/>
          </a:bodyPr>
          <a:lstStyle/>
          <a:p>
            <a:pPr algn="ctr"/>
            <a:r>
              <a:rPr lang="en-US" sz="1600" b="1" dirty="0"/>
              <a:t>Knights of the World</a:t>
            </a:r>
          </a:p>
          <a:p>
            <a:pPr algn="ctr"/>
            <a:r>
              <a:rPr lang="en-US" sz="1600" b="1" i="1" dirty="0"/>
              <a:t>Bottle Cap Mural</a:t>
            </a:r>
          </a:p>
          <a:p>
            <a:pPr algn="ctr"/>
            <a:r>
              <a:rPr lang="en-US" sz="1600" b="1" dirty="0" err="1"/>
              <a:t>Lockmar</a:t>
            </a:r>
            <a:r>
              <a:rPr lang="en-US" sz="1600" b="1" dirty="0"/>
              <a:t> Elementary</a:t>
            </a:r>
          </a:p>
        </p:txBody>
      </p:sp>
    </p:spTree>
    <p:extLst>
      <p:ext uri="{BB962C8B-B14F-4D97-AF65-F5344CB8AC3E}">
        <p14:creationId xmlns:p14="http://schemas.microsoft.com/office/powerpoint/2010/main" val="3712114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2A39E1A-8F4D-174C-AF7F-1DB9D5E90E2B}"/>
              </a:ext>
            </a:extLst>
          </p:cNvPr>
          <p:cNvSpPr/>
          <p:nvPr/>
        </p:nvSpPr>
        <p:spPr>
          <a:xfrm>
            <a:off x="1153935" y="83524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7E31BDC-FA16-417B-836D-1FFC5CB85E3B}" type="slidenum">
              <a:rPr lang="en-US" smtClean="0"/>
              <a:pPr/>
              <a:t>15</a:t>
            </a:fld>
            <a:endParaRPr lang="en-US"/>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pic>
        <p:nvPicPr>
          <p:cNvPr id="5" name="Picture 4">
            <a:extLst>
              <a:ext uri="{FF2B5EF4-FFF2-40B4-BE49-F238E27FC236}">
                <a16:creationId xmlns:a16="http://schemas.microsoft.com/office/drawing/2014/main" id="{60007E44-DAA0-F84F-9F4E-86F787F99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68734"/>
            <a:ext cx="1219200" cy="12192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4357" y="797379"/>
            <a:ext cx="2259833" cy="328791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358096" y="1162346"/>
            <a:ext cx="1681189" cy="2525486"/>
          </a:xfrm>
          <a:prstGeom prst="rect">
            <a:avLst/>
          </a:prstGeom>
        </p:spPr>
      </p:pic>
      <p:sp>
        <p:nvSpPr>
          <p:cNvPr id="8" name="TextBox 7"/>
          <p:cNvSpPr txBox="1"/>
          <p:nvPr/>
        </p:nvSpPr>
        <p:spPr>
          <a:xfrm>
            <a:off x="6172200" y="4517026"/>
            <a:ext cx="3048000" cy="338554"/>
          </a:xfrm>
          <a:prstGeom prst="rect">
            <a:avLst/>
          </a:prstGeom>
          <a:noFill/>
        </p:spPr>
        <p:txBody>
          <a:bodyPr wrap="square" rtlCol="0">
            <a:spAutoFit/>
          </a:bodyPr>
          <a:lstStyle/>
          <a:p>
            <a:r>
              <a:rPr lang="en-US" sz="1600" b="1" dirty="0"/>
              <a:t>Timber Creek High</a:t>
            </a:r>
          </a:p>
        </p:txBody>
      </p:sp>
      <p:sp>
        <p:nvSpPr>
          <p:cNvPr id="3" name="Rectangle 2"/>
          <p:cNvSpPr/>
          <p:nvPr/>
        </p:nvSpPr>
        <p:spPr>
          <a:xfrm>
            <a:off x="316990" y="1430615"/>
            <a:ext cx="4572000" cy="2862322"/>
          </a:xfrm>
          <a:prstGeom prst="rect">
            <a:avLst/>
          </a:prstGeom>
        </p:spPr>
        <p:txBody>
          <a:bodyPr>
            <a:spAutoFit/>
          </a:bodyPr>
          <a:lstStyle/>
          <a:p>
            <a:r>
              <a:rPr lang="en-US" dirty="0"/>
              <a:t>Students are challenged to:</a:t>
            </a:r>
          </a:p>
          <a:p>
            <a:endParaRPr lang="en-US" dirty="0"/>
          </a:p>
          <a:p>
            <a:pPr marL="285750" indent="-285750">
              <a:buFont typeface="Arial" panose="020B0604020202020204" pitchFamily="34" charset="0"/>
              <a:buChar char="•"/>
            </a:pPr>
            <a:r>
              <a:rPr lang="en-US" dirty="0"/>
              <a:t>create artwork inspired by an aspect of renewable energy, energy efficiency and/or climate science. </a:t>
            </a:r>
          </a:p>
          <a:p>
            <a:pPr marL="285750" indent="-285750">
              <a:buFont typeface="Arial" panose="020B0604020202020204" pitchFamily="34" charset="0"/>
              <a:buChar char="•"/>
            </a:pPr>
            <a:r>
              <a:rPr lang="en-US" dirty="0"/>
              <a:t>use any art form - media, visual, video performance, musical or literary.</a:t>
            </a:r>
          </a:p>
          <a:p>
            <a:pPr marL="285750" indent="-285750">
              <a:buFont typeface="Arial" panose="020B0604020202020204" pitchFamily="34" charset="0"/>
              <a:buChar char="•"/>
            </a:pPr>
            <a:r>
              <a:rPr lang="en-US" dirty="0"/>
              <a:t>present their art through a web page and exhibit or perform their piece in-person at EnergyWhiz.</a:t>
            </a:r>
          </a:p>
        </p:txBody>
      </p:sp>
      <p:sp>
        <p:nvSpPr>
          <p:cNvPr id="10" name="TextBox 9"/>
          <p:cNvSpPr txBox="1"/>
          <p:nvPr/>
        </p:nvSpPr>
        <p:spPr>
          <a:xfrm>
            <a:off x="5834096" y="4274027"/>
            <a:ext cx="3048000" cy="338554"/>
          </a:xfrm>
          <a:prstGeom prst="rect">
            <a:avLst/>
          </a:prstGeom>
          <a:noFill/>
        </p:spPr>
        <p:txBody>
          <a:bodyPr wrap="square" rtlCol="0">
            <a:spAutoFit/>
          </a:bodyPr>
          <a:lstStyle/>
          <a:p>
            <a:r>
              <a:rPr lang="en-US" sz="1600" b="1" i="1" dirty="0"/>
              <a:t>Two Sides to the Same World</a:t>
            </a:r>
          </a:p>
        </p:txBody>
      </p:sp>
    </p:spTree>
    <p:extLst>
      <p:ext uri="{BB962C8B-B14F-4D97-AF65-F5344CB8AC3E}">
        <p14:creationId xmlns:p14="http://schemas.microsoft.com/office/powerpoint/2010/main" val="27347772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B2A39E1A-8F4D-174C-AF7F-1DB9D5E90E2B}"/>
              </a:ext>
            </a:extLst>
          </p:cNvPr>
          <p:cNvSpPr/>
          <p:nvPr/>
        </p:nvSpPr>
        <p:spPr>
          <a:xfrm>
            <a:off x="1153935" y="83524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67E31BDC-FA16-417B-836D-1FFC5CB85E3B}" type="slidenum">
              <a:rPr lang="en-US" smtClean="0"/>
              <a:pPr/>
              <a:t>16</a:t>
            </a:fld>
            <a:endParaRPr lang="en-US"/>
          </a:p>
        </p:txBody>
      </p:sp>
      <p:sp>
        <p:nvSpPr>
          <p:cNvPr id="2" name="Title 1"/>
          <p:cNvSpPr>
            <a:spLocks noGrp="1"/>
          </p:cNvSpPr>
          <p:nvPr>
            <p:ph type="title" idx="4294967295"/>
          </p:nvPr>
        </p:nvSpPr>
        <p:spPr>
          <a:xfrm>
            <a:off x="1143000" y="-19050"/>
            <a:ext cx="8001000" cy="838200"/>
          </a:xfrm>
        </p:spPr>
        <p:txBody>
          <a:bodyPr/>
          <a:lstStyle/>
          <a:p>
            <a:r>
              <a:rPr lang="en-US" dirty="0" err="1"/>
              <a:t>EnergyWhiz</a:t>
            </a:r>
            <a:r>
              <a:rPr lang="en-US" dirty="0"/>
              <a:t> Competitions</a:t>
            </a:r>
          </a:p>
        </p:txBody>
      </p:sp>
      <p:pic>
        <p:nvPicPr>
          <p:cNvPr id="5" name="Picture 4">
            <a:extLst>
              <a:ext uri="{FF2B5EF4-FFF2-40B4-BE49-F238E27FC236}">
                <a16:creationId xmlns:a16="http://schemas.microsoft.com/office/drawing/2014/main" id="{60007E44-DAA0-F84F-9F4E-86F787F997A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3400" y="168734"/>
            <a:ext cx="1219200" cy="1219200"/>
          </a:xfrm>
          <a:prstGeom prst="rect">
            <a:avLst/>
          </a:prstGeom>
        </p:spPr>
      </p:pic>
      <p:sp>
        <p:nvSpPr>
          <p:cNvPr id="8" name="TextBox 7"/>
          <p:cNvSpPr txBox="1"/>
          <p:nvPr/>
        </p:nvSpPr>
        <p:spPr>
          <a:xfrm>
            <a:off x="6324600" y="4462900"/>
            <a:ext cx="3048000" cy="338554"/>
          </a:xfrm>
          <a:prstGeom prst="rect">
            <a:avLst/>
          </a:prstGeom>
          <a:noFill/>
        </p:spPr>
        <p:txBody>
          <a:bodyPr wrap="square" rtlCol="0">
            <a:spAutoFit/>
          </a:bodyPr>
          <a:lstStyle/>
          <a:p>
            <a:r>
              <a:rPr lang="en-US" sz="1600" b="1" dirty="0"/>
              <a:t>Lyman High </a:t>
            </a:r>
          </a:p>
        </p:txBody>
      </p:sp>
      <p:sp>
        <p:nvSpPr>
          <p:cNvPr id="3" name="Rectangle 2"/>
          <p:cNvSpPr/>
          <p:nvPr/>
        </p:nvSpPr>
        <p:spPr>
          <a:xfrm>
            <a:off x="1303682" y="1399087"/>
            <a:ext cx="3441190" cy="3139321"/>
          </a:xfrm>
          <a:prstGeom prst="rect">
            <a:avLst/>
          </a:prstGeom>
        </p:spPr>
        <p:txBody>
          <a:bodyPr wrap="square">
            <a:spAutoFit/>
          </a:bodyPr>
          <a:lstStyle/>
          <a:p>
            <a:r>
              <a:rPr lang="en-US" dirty="0"/>
              <a:t>Artwork submitted includes:</a:t>
            </a:r>
          </a:p>
          <a:p>
            <a:endParaRPr lang="en-US" dirty="0"/>
          </a:p>
          <a:p>
            <a:pPr marL="285750" indent="-285750">
              <a:buFont typeface="Arial" panose="020B0604020202020204" pitchFamily="34" charset="0"/>
              <a:buChar char="•"/>
            </a:pPr>
            <a:r>
              <a:rPr lang="en-US" dirty="0"/>
              <a:t>Paintings</a:t>
            </a:r>
          </a:p>
          <a:p>
            <a:pPr marL="285750" indent="-285750">
              <a:buFont typeface="Arial" panose="020B0604020202020204" pitchFamily="34" charset="0"/>
              <a:buChar char="•"/>
            </a:pPr>
            <a:r>
              <a:rPr lang="en-US" dirty="0"/>
              <a:t>Sculptures</a:t>
            </a:r>
          </a:p>
          <a:p>
            <a:pPr marL="285750" indent="-285750">
              <a:buFont typeface="Arial" panose="020B0604020202020204" pitchFamily="34" charset="0"/>
              <a:buChar char="•"/>
            </a:pPr>
            <a:r>
              <a:rPr lang="en-US" dirty="0"/>
              <a:t>Models</a:t>
            </a:r>
          </a:p>
          <a:p>
            <a:pPr marL="285750" indent="-285750">
              <a:buFont typeface="Arial" panose="020B0604020202020204" pitchFamily="34" charset="0"/>
              <a:buChar char="•"/>
            </a:pPr>
            <a:r>
              <a:rPr lang="en-US" dirty="0"/>
              <a:t>Poetry</a:t>
            </a:r>
          </a:p>
          <a:p>
            <a:pPr marL="285750" indent="-285750">
              <a:buFont typeface="Arial" panose="020B0604020202020204" pitchFamily="34" charset="0"/>
              <a:buChar char="•"/>
            </a:pPr>
            <a:r>
              <a:rPr lang="en-US" dirty="0"/>
              <a:t>Short Stories</a:t>
            </a:r>
          </a:p>
          <a:p>
            <a:pPr marL="285750" indent="-285750">
              <a:buFont typeface="Arial" panose="020B0604020202020204" pitchFamily="34" charset="0"/>
              <a:buChar char="•"/>
            </a:pPr>
            <a:r>
              <a:rPr lang="en-US" dirty="0"/>
              <a:t>Plays</a:t>
            </a:r>
          </a:p>
          <a:p>
            <a:pPr marL="285750" indent="-285750">
              <a:buFont typeface="Arial" panose="020B0604020202020204" pitchFamily="34" charset="0"/>
              <a:buChar char="•"/>
            </a:pPr>
            <a:r>
              <a:rPr lang="en-US" dirty="0"/>
              <a:t>Shadowboxes</a:t>
            </a:r>
          </a:p>
          <a:p>
            <a:endParaRPr lang="en-US" dirty="0"/>
          </a:p>
          <a:p>
            <a:pPr marL="285750" indent="-285750">
              <a:buFont typeface="Arial" panose="020B0604020202020204" pitchFamily="34" charset="0"/>
              <a:buChar char="•"/>
            </a:pPr>
            <a:endParaRPr lang="en-US" dirty="0"/>
          </a:p>
        </p:txBody>
      </p:sp>
      <p:sp>
        <p:nvSpPr>
          <p:cNvPr id="10" name="TextBox 9"/>
          <p:cNvSpPr txBox="1"/>
          <p:nvPr/>
        </p:nvSpPr>
        <p:spPr>
          <a:xfrm>
            <a:off x="5715000" y="3954383"/>
            <a:ext cx="2286000" cy="338554"/>
          </a:xfrm>
          <a:prstGeom prst="rect">
            <a:avLst/>
          </a:prstGeom>
          <a:noFill/>
        </p:spPr>
        <p:txBody>
          <a:bodyPr wrap="square" rtlCol="0">
            <a:spAutoFit/>
          </a:bodyPr>
          <a:lstStyle/>
          <a:p>
            <a:pPr algn="ctr"/>
            <a:r>
              <a:rPr lang="en-US" sz="1600" b="1" dirty="0"/>
              <a:t>Title: Cooling Down</a:t>
            </a:r>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05400" y="1045820"/>
            <a:ext cx="3624296" cy="2884571"/>
          </a:xfrm>
          <a:prstGeom prst="rect">
            <a:avLst/>
          </a:prstGeom>
        </p:spPr>
      </p:pic>
      <p:sp>
        <p:nvSpPr>
          <p:cNvPr id="12" name="TextBox 11"/>
          <p:cNvSpPr txBox="1"/>
          <p:nvPr/>
        </p:nvSpPr>
        <p:spPr>
          <a:xfrm>
            <a:off x="6172200" y="4223709"/>
            <a:ext cx="1752600" cy="338554"/>
          </a:xfrm>
          <a:prstGeom prst="rect">
            <a:avLst/>
          </a:prstGeom>
          <a:noFill/>
        </p:spPr>
        <p:txBody>
          <a:bodyPr wrap="square" rtlCol="0">
            <a:spAutoFit/>
          </a:bodyPr>
          <a:lstStyle/>
          <a:p>
            <a:r>
              <a:rPr lang="en-US" sz="1600" b="1" i="1" dirty="0"/>
              <a:t>Paint on Canvas</a:t>
            </a:r>
          </a:p>
        </p:txBody>
      </p:sp>
    </p:spTree>
    <p:extLst>
      <p:ext uri="{BB962C8B-B14F-4D97-AF65-F5344CB8AC3E}">
        <p14:creationId xmlns:p14="http://schemas.microsoft.com/office/powerpoint/2010/main" val="3223092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17</a:t>
            </a:fld>
            <a:endParaRPr lang="en-US"/>
          </a:p>
        </p:txBody>
      </p:sp>
      <p:sp>
        <p:nvSpPr>
          <p:cNvPr id="11" name="Content Placeholder 12">
            <a:extLst>
              <a:ext uri="{FF2B5EF4-FFF2-40B4-BE49-F238E27FC236}">
                <a16:creationId xmlns:a16="http://schemas.microsoft.com/office/drawing/2014/main" id="{498D9D86-319F-5246-A10B-19A90F4C8FEB}"/>
              </a:ext>
            </a:extLst>
          </p:cNvPr>
          <p:cNvSpPr txBox="1">
            <a:spLocks/>
          </p:cNvSpPr>
          <p:nvPr/>
        </p:nvSpPr>
        <p:spPr>
          <a:xfrm>
            <a:off x="304799" y="2488936"/>
            <a:ext cx="3352801" cy="692414"/>
          </a:xfrm>
          <a:prstGeom prst="rect">
            <a:avLst/>
          </a:prstGeom>
        </p:spPr>
        <p:txBody>
          <a:bodyPr vert="horz" lIns="68567" tIns="34289" rIns="68567" bIns="34289" rtlCol="0">
            <a:noAutofit/>
          </a:bodyPr>
          <a:lstStyle>
            <a:lvl1pPr marL="257120" indent="-257120" algn="l" defTabSz="685647"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1pPr>
            <a:lvl2pPr marL="557087" indent="-214268" algn="l" defTabSz="68564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060" indent="-171414" algn="l" defTabSz="685647" rtl="0" eaLnBrk="1" latinLnBrk="0" hangingPunct="1">
              <a:spcBef>
                <a:spcPct val="20000"/>
              </a:spcBef>
              <a:buClr>
                <a:srgbClr val="FCDE04"/>
              </a:buClr>
              <a:buFont typeface="Arial" pitchFamily="34" charset="0"/>
              <a:buChar char="•"/>
              <a:defRPr sz="1800" kern="1200">
                <a:solidFill>
                  <a:schemeClr val="tx1"/>
                </a:solidFill>
                <a:latin typeface="+mn-lt"/>
                <a:ea typeface="+mn-ea"/>
                <a:cs typeface="+mn-cs"/>
              </a:defRPr>
            </a:lvl3pPr>
            <a:lvl4pPr marL="1199880"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27"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5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74"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lvl="1" indent="0" algn="ctr">
              <a:spcBef>
                <a:spcPts val="0"/>
              </a:spcBef>
              <a:buNone/>
            </a:pPr>
            <a:r>
              <a:rPr lang="en-US" sz="2000" b="1" dirty="0"/>
              <a:t>Energy Transfer Machine</a:t>
            </a:r>
          </a:p>
          <a:p>
            <a:pPr marL="12700" lvl="1" indent="0" algn="ctr">
              <a:spcBef>
                <a:spcPts val="0"/>
              </a:spcBef>
              <a:buNone/>
            </a:pPr>
            <a:r>
              <a:rPr lang="en-US" sz="2000" dirty="0"/>
              <a:t>Battery (Hydrogen Fuel Cells)</a:t>
            </a:r>
          </a:p>
          <a:p>
            <a:pPr marL="12700" lvl="1" indent="0" algn="ctr">
              <a:spcBef>
                <a:spcPts val="0"/>
              </a:spcBef>
              <a:buNone/>
            </a:pPr>
            <a:endParaRPr lang="en-US" sz="2000" dirty="0"/>
          </a:p>
          <a:p>
            <a:pPr marL="12700" lvl="1" indent="0" algn="ctr">
              <a:spcBef>
                <a:spcPts val="0"/>
              </a:spcBef>
              <a:buNone/>
            </a:pPr>
            <a:r>
              <a:rPr lang="en-US" sz="2000" dirty="0"/>
              <a:t>Grades 3-12</a:t>
            </a:r>
          </a:p>
        </p:txBody>
      </p:sp>
      <p:sp>
        <p:nvSpPr>
          <p:cNvPr id="2" name="Title 1"/>
          <p:cNvSpPr>
            <a:spLocks noGrp="1"/>
          </p:cNvSpPr>
          <p:nvPr>
            <p:ph type="title" idx="4294967295"/>
          </p:nvPr>
        </p:nvSpPr>
        <p:spPr>
          <a:xfrm>
            <a:off x="1143000" y="-19050"/>
            <a:ext cx="8001000" cy="838200"/>
          </a:xfrm>
        </p:spPr>
        <p:txBody>
          <a:bodyPr/>
          <a:lstStyle/>
          <a:p>
            <a:r>
              <a:rPr lang="en-US" dirty="0"/>
              <a:t>EnergyWhiz Competitions</a:t>
            </a:r>
          </a:p>
        </p:txBody>
      </p:sp>
      <p:sp>
        <p:nvSpPr>
          <p:cNvPr id="3" name="Oval 2">
            <a:extLst>
              <a:ext uri="{FF2B5EF4-FFF2-40B4-BE49-F238E27FC236}">
                <a16:creationId xmlns:a16="http://schemas.microsoft.com/office/drawing/2014/main" id="{F6C0ED9C-29EA-F342-9D5E-72AAB16592B8}"/>
              </a:ext>
            </a:extLst>
          </p:cNvPr>
          <p:cNvSpPr/>
          <p:nvPr/>
        </p:nvSpPr>
        <p:spPr>
          <a:xfrm>
            <a:off x="26062" y="67602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nergy Transfer Machine Logo 2016.png">
            <a:extLst>
              <a:ext uri="{FF2B5EF4-FFF2-40B4-BE49-F238E27FC236}">
                <a16:creationId xmlns:a16="http://schemas.microsoft.com/office/drawing/2014/main" id="{2528739D-98BE-414B-B8DC-61507E65B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85753" y="890606"/>
            <a:ext cx="1370478" cy="130175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86596" y="742951"/>
            <a:ext cx="2144413" cy="2590800"/>
          </a:xfrm>
          <a:prstGeom prst="rect">
            <a:avLst/>
          </a:prstGeom>
        </p:spPr>
      </p:pic>
      <p:pic>
        <p:nvPicPr>
          <p:cNvPr id="6" name="Picture 5"/>
          <p:cNvPicPr>
            <a:picLocks noChangeAspect="1"/>
          </p:cNvPicPr>
          <p:nvPr/>
        </p:nvPicPr>
        <p:blipFill>
          <a:blip r:embed="rId5"/>
          <a:stretch>
            <a:fillRect/>
          </a:stretch>
        </p:blipFill>
        <p:spPr>
          <a:xfrm>
            <a:off x="3922640" y="1917249"/>
            <a:ext cx="2857500" cy="2790825"/>
          </a:xfrm>
          <a:prstGeom prst="rect">
            <a:avLst/>
          </a:prstGeom>
        </p:spPr>
      </p:pic>
      <p:sp>
        <p:nvSpPr>
          <p:cNvPr id="9" name="TextBox 8"/>
          <p:cNvSpPr txBox="1"/>
          <p:nvPr/>
        </p:nvSpPr>
        <p:spPr>
          <a:xfrm>
            <a:off x="6615802" y="3486150"/>
            <a:ext cx="2286000" cy="830997"/>
          </a:xfrm>
          <a:prstGeom prst="rect">
            <a:avLst/>
          </a:prstGeom>
          <a:noFill/>
        </p:spPr>
        <p:txBody>
          <a:bodyPr wrap="square" rtlCol="0">
            <a:spAutoFit/>
          </a:bodyPr>
          <a:lstStyle/>
          <a:p>
            <a:pPr algn="ctr"/>
            <a:r>
              <a:rPr lang="en-US" sz="1600" b="1" i="1" dirty="0"/>
              <a:t>Milestones in Space Exploration</a:t>
            </a:r>
          </a:p>
          <a:p>
            <a:pPr algn="ctr"/>
            <a:r>
              <a:rPr lang="en-US" sz="1600" b="1" dirty="0"/>
              <a:t>Kennedy Middle</a:t>
            </a:r>
          </a:p>
        </p:txBody>
      </p:sp>
    </p:spTree>
    <p:extLst>
      <p:ext uri="{BB962C8B-B14F-4D97-AF65-F5344CB8AC3E}">
        <p14:creationId xmlns:p14="http://schemas.microsoft.com/office/powerpoint/2010/main" val="34897793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18</a:t>
            </a:fld>
            <a:endParaRPr lang="en-US"/>
          </a:p>
        </p:txBody>
      </p:sp>
      <p:sp>
        <p:nvSpPr>
          <p:cNvPr id="2" name="Title 1"/>
          <p:cNvSpPr>
            <a:spLocks noGrp="1"/>
          </p:cNvSpPr>
          <p:nvPr>
            <p:ph type="title" idx="4294967295"/>
          </p:nvPr>
        </p:nvSpPr>
        <p:spPr>
          <a:xfrm>
            <a:off x="1143000" y="-5443"/>
            <a:ext cx="8001000" cy="838200"/>
          </a:xfrm>
        </p:spPr>
        <p:txBody>
          <a:bodyPr/>
          <a:lstStyle/>
          <a:p>
            <a:r>
              <a:rPr lang="en-US" dirty="0"/>
              <a:t>EnergyWhiz Competitions</a:t>
            </a:r>
          </a:p>
        </p:txBody>
      </p:sp>
      <p:sp>
        <p:nvSpPr>
          <p:cNvPr id="3" name="Oval 2">
            <a:extLst>
              <a:ext uri="{FF2B5EF4-FFF2-40B4-BE49-F238E27FC236}">
                <a16:creationId xmlns:a16="http://schemas.microsoft.com/office/drawing/2014/main" id="{F6C0ED9C-29EA-F342-9D5E-72AAB16592B8}"/>
              </a:ext>
            </a:extLst>
          </p:cNvPr>
          <p:cNvSpPr/>
          <p:nvPr/>
        </p:nvSpPr>
        <p:spPr>
          <a:xfrm>
            <a:off x="26062" y="67602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nergy Transfer Machine Logo 2016.png">
            <a:extLst>
              <a:ext uri="{FF2B5EF4-FFF2-40B4-BE49-F238E27FC236}">
                <a16:creationId xmlns:a16="http://schemas.microsoft.com/office/drawing/2014/main" id="{2528739D-98BE-414B-B8DC-61507E65B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78" y="168272"/>
            <a:ext cx="1183822" cy="1124460"/>
          </a:xfrm>
          <a:prstGeom prst="rect">
            <a:avLst/>
          </a:prstGeom>
        </p:spPr>
      </p:pic>
      <p:sp>
        <p:nvSpPr>
          <p:cNvPr id="6" name="Rectangle 5"/>
          <p:cNvSpPr/>
          <p:nvPr/>
        </p:nvSpPr>
        <p:spPr>
          <a:xfrm>
            <a:off x="194566" y="1606755"/>
            <a:ext cx="5139434" cy="2308324"/>
          </a:xfrm>
          <a:prstGeom prst="rect">
            <a:avLst/>
          </a:prstGeom>
        </p:spPr>
        <p:txBody>
          <a:bodyPr wrap="square">
            <a:spAutoFit/>
          </a:bodyPr>
          <a:lstStyle/>
          <a:p>
            <a:r>
              <a:rPr lang="en-US" dirty="0"/>
              <a:t>Students: </a:t>
            </a:r>
          </a:p>
          <a:p>
            <a:pPr marL="285750" indent="-285750">
              <a:buFont typeface="Arial" panose="020B0604020202020204" pitchFamily="34" charset="0"/>
              <a:buChar char="•"/>
            </a:pPr>
            <a:r>
              <a:rPr lang="en-US" dirty="0"/>
              <a:t>transform materials into an unusual contraption that accomplishes a task using a variety of energy transfers. </a:t>
            </a:r>
          </a:p>
          <a:p>
            <a:pPr marL="285750" indent="-285750">
              <a:buFont typeface="Arial" panose="020B0604020202020204" pitchFamily="34" charset="0"/>
              <a:buChar char="•"/>
            </a:pPr>
            <a:r>
              <a:rPr lang="en-US" dirty="0"/>
              <a:t>record a video of their contraption (ET Machine) performing its energy transfers from start to finish</a:t>
            </a:r>
          </a:p>
          <a:p>
            <a:pPr marL="285750" indent="-285750">
              <a:buFont typeface="Arial" panose="020B0604020202020204" pitchFamily="34" charset="0"/>
              <a:buChar char="•"/>
            </a:pPr>
            <a:r>
              <a:rPr lang="en-US" dirty="0"/>
              <a:t>submit their video for judging on a team-created web page.</a:t>
            </a:r>
          </a:p>
        </p:txBody>
      </p:sp>
      <p:pic>
        <p:nvPicPr>
          <p:cNvPr id="7" name="Picture 6"/>
          <p:cNvPicPr>
            <a:picLocks noChangeAspect="1"/>
          </p:cNvPicPr>
          <p:nvPr/>
        </p:nvPicPr>
        <p:blipFill>
          <a:blip r:embed="rId4"/>
          <a:stretch>
            <a:fillRect/>
          </a:stretch>
        </p:blipFill>
        <p:spPr>
          <a:xfrm>
            <a:off x="5648116" y="895350"/>
            <a:ext cx="2857500" cy="2743200"/>
          </a:xfrm>
          <a:prstGeom prst="rect">
            <a:avLst/>
          </a:prstGeom>
        </p:spPr>
      </p:pic>
      <p:sp>
        <p:nvSpPr>
          <p:cNvPr id="9" name="TextBox 8"/>
          <p:cNvSpPr txBox="1"/>
          <p:nvPr/>
        </p:nvSpPr>
        <p:spPr>
          <a:xfrm>
            <a:off x="6096000" y="3790950"/>
            <a:ext cx="2286000" cy="584775"/>
          </a:xfrm>
          <a:prstGeom prst="rect">
            <a:avLst/>
          </a:prstGeom>
          <a:noFill/>
        </p:spPr>
        <p:txBody>
          <a:bodyPr wrap="square" rtlCol="0">
            <a:spAutoFit/>
          </a:bodyPr>
          <a:lstStyle/>
          <a:p>
            <a:pPr algn="ctr"/>
            <a:r>
              <a:rPr lang="en-US" sz="1600" b="1" i="1" dirty="0"/>
              <a:t>Around the World</a:t>
            </a:r>
          </a:p>
          <a:p>
            <a:pPr algn="ctr"/>
            <a:r>
              <a:rPr lang="en-US" sz="1600" b="1" dirty="0"/>
              <a:t>Carillon Elementary</a:t>
            </a:r>
          </a:p>
        </p:txBody>
      </p:sp>
    </p:spTree>
    <p:extLst>
      <p:ext uri="{BB962C8B-B14F-4D97-AF65-F5344CB8AC3E}">
        <p14:creationId xmlns:p14="http://schemas.microsoft.com/office/powerpoint/2010/main" val="35022046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19</a:t>
            </a:fld>
            <a:endParaRPr lang="en-US"/>
          </a:p>
        </p:txBody>
      </p:sp>
      <p:sp>
        <p:nvSpPr>
          <p:cNvPr id="2" name="Title 1"/>
          <p:cNvSpPr>
            <a:spLocks noGrp="1"/>
          </p:cNvSpPr>
          <p:nvPr>
            <p:ph type="title" idx="4294967295"/>
          </p:nvPr>
        </p:nvSpPr>
        <p:spPr>
          <a:xfrm>
            <a:off x="1143000" y="-5443"/>
            <a:ext cx="8001000" cy="838200"/>
          </a:xfrm>
        </p:spPr>
        <p:txBody>
          <a:bodyPr/>
          <a:lstStyle/>
          <a:p>
            <a:r>
              <a:rPr lang="en-US" dirty="0"/>
              <a:t>EnergyWhiz Competitions</a:t>
            </a:r>
          </a:p>
        </p:txBody>
      </p:sp>
      <p:sp>
        <p:nvSpPr>
          <p:cNvPr id="3" name="Oval 2">
            <a:extLst>
              <a:ext uri="{FF2B5EF4-FFF2-40B4-BE49-F238E27FC236}">
                <a16:creationId xmlns:a16="http://schemas.microsoft.com/office/drawing/2014/main" id="{F6C0ED9C-29EA-F342-9D5E-72AAB16592B8}"/>
              </a:ext>
            </a:extLst>
          </p:cNvPr>
          <p:cNvSpPr/>
          <p:nvPr/>
        </p:nvSpPr>
        <p:spPr>
          <a:xfrm>
            <a:off x="26062" y="676026"/>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Energy Transfer Machine Logo 2016.png">
            <a:extLst>
              <a:ext uri="{FF2B5EF4-FFF2-40B4-BE49-F238E27FC236}">
                <a16:creationId xmlns:a16="http://schemas.microsoft.com/office/drawing/2014/main" id="{2528739D-98BE-414B-B8DC-61507E65B9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0178" y="168272"/>
            <a:ext cx="1183822" cy="1124460"/>
          </a:xfrm>
          <a:prstGeom prst="rect">
            <a:avLst/>
          </a:prstGeom>
        </p:spPr>
      </p:pic>
      <p:sp>
        <p:nvSpPr>
          <p:cNvPr id="12" name="Rectangle 11"/>
          <p:cNvSpPr/>
          <p:nvPr/>
        </p:nvSpPr>
        <p:spPr>
          <a:xfrm>
            <a:off x="689707" y="1578025"/>
            <a:ext cx="3844034" cy="2585323"/>
          </a:xfrm>
          <a:prstGeom prst="rect">
            <a:avLst/>
          </a:prstGeom>
        </p:spPr>
        <p:txBody>
          <a:bodyPr wrap="square">
            <a:spAutoFit/>
          </a:bodyPr>
          <a:lstStyle/>
          <a:p>
            <a:r>
              <a:rPr lang="en-US" b="1" dirty="0"/>
              <a:t>ET Machines </a:t>
            </a:r>
          </a:p>
          <a:p>
            <a:endParaRPr lang="en-US" dirty="0"/>
          </a:p>
          <a:p>
            <a:r>
              <a:rPr lang="en-US" dirty="0"/>
              <a:t>Anything goes!</a:t>
            </a:r>
          </a:p>
          <a:p>
            <a:endParaRPr lang="en-US" dirty="0"/>
          </a:p>
          <a:p>
            <a:r>
              <a:rPr lang="en-US" dirty="0"/>
              <a:t>Compact or long and sprawling </a:t>
            </a:r>
          </a:p>
          <a:p>
            <a:endParaRPr lang="en-US" dirty="0"/>
          </a:p>
          <a:p>
            <a:r>
              <a:rPr lang="en-US" dirty="0"/>
              <a:t>Precision matters - hitting that 1 minute mark is important! </a:t>
            </a:r>
          </a:p>
          <a:p>
            <a:endParaRPr lang="en-US" dirty="0"/>
          </a:p>
        </p:txBody>
      </p:sp>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781800" y="1568702"/>
            <a:ext cx="2171700" cy="28956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130586" y="730502"/>
            <a:ext cx="2879813" cy="2803018"/>
          </a:xfrm>
          <a:prstGeom prst="rect">
            <a:avLst/>
          </a:prstGeom>
        </p:spPr>
      </p:pic>
      <p:sp>
        <p:nvSpPr>
          <p:cNvPr id="13" name="TextBox 12"/>
          <p:cNvSpPr txBox="1"/>
          <p:nvPr/>
        </p:nvSpPr>
        <p:spPr>
          <a:xfrm>
            <a:off x="4427492" y="3706523"/>
            <a:ext cx="2286000" cy="584775"/>
          </a:xfrm>
          <a:prstGeom prst="rect">
            <a:avLst/>
          </a:prstGeom>
          <a:noFill/>
        </p:spPr>
        <p:txBody>
          <a:bodyPr wrap="square" rtlCol="0">
            <a:spAutoFit/>
          </a:bodyPr>
          <a:lstStyle/>
          <a:p>
            <a:pPr algn="ctr"/>
            <a:r>
              <a:rPr lang="en-US" sz="1600" b="1" i="1" dirty="0"/>
              <a:t>Central Perks</a:t>
            </a:r>
          </a:p>
          <a:p>
            <a:pPr algn="ctr"/>
            <a:r>
              <a:rPr lang="en-US" sz="1600" b="1" dirty="0"/>
              <a:t>Winter Springs High</a:t>
            </a:r>
          </a:p>
        </p:txBody>
      </p:sp>
    </p:spTree>
    <p:extLst>
      <p:ext uri="{BB962C8B-B14F-4D97-AF65-F5344CB8AC3E}">
        <p14:creationId xmlns:p14="http://schemas.microsoft.com/office/powerpoint/2010/main" val="51266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a:t>
            </a:fld>
            <a:endParaRPr lang="en-US"/>
          </a:p>
        </p:txBody>
      </p:sp>
      <p:sp>
        <p:nvSpPr>
          <p:cNvPr id="2" name="Title 1"/>
          <p:cNvSpPr>
            <a:spLocks noGrp="1"/>
          </p:cNvSpPr>
          <p:nvPr>
            <p:ph type="title" idx="4294967295"/>
          </p:nvPr>
        </p:nvSpPr>
        <p:spPr>
          <a:xfrm>
            <a:off x="762000" y="-19050"/>
            <a:ext cx="8001000" cy="838200"/>
          </a:xfrm>
        </p:spPr>
        <p:txBody>
          <a:bodyPr/>
          <a:lstStyle/>
          <a:p>
            <a:r>
              <a:rPr lang="en-US" dirty="0"/>
              <a:t>What is EnergyWhiz?</a:t>
            </a:r>
          </a:p>
        </p:txBody>
      </p:sp>
      <p:sp>
        <p:nvSpPr>
          <p:cNvPr id="9" name="TextBox 8"/>
          <p:cNvSpPr txBox="1"/>
          <p:nvPr/>
        </p:nvSpPr>
        <p:spPr>
          <a:xfrm>
            <a:off x="312964" y="1740345"/>
            <a:ext cx="4343399" cy="2677656"/>
          </a:xfrm>
          <a:prstGeom prst="rect">
            <a:avLst/>
          </a:prstGeom>
          <a:noFill/>
        </p:spPr>
        <p:txBody>
          <a:bodyPr wrap="square" rtlCol="0">
            <a:spAutoFit/>
          </a:bodyPr>
          <a:lstStyle/>
          <a:p>
            <a:r>
              <a:rPr lang="en-US" sz="2400" dirty="0"/>
              <a:t>-   virtual &amp; in-person parts</a:t>
            </a:r>
          </a:p>
          <a:p>
            <a:pPr marL="285750" indent="-285750">
              <a:buFontTx/>
              <a:buChar char="-"/>
            </a:pPr>
            <a:r>
              <a:rPr lang="en-US" sz="2400" dirty="0"/>
              <a:t>hands-on renewable energy themed projects created by students</a:t>
            </a:r>
          </a:p>
          <a:p>
            <a:pPr marL="285750" indent="-285750">
              <a:buFontTx/>
              <a:buChar char="-"/>
            </a:pPr>
            <a:r>
              <a:rPr lang="en-US" sz="2400" dirty="0"/>
              <a:t>Support from industry, scientists, educators and researchers </a:t>
            </a:r>
          </a:p>
        </p:txBody>
      </p:sp>
      <p:pic>
        <p:nvPicPr>
          <p:cNvPr id="16" name="Picture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19600" y="1679951"/>
            <a:ext cx="4092321" cy="2716279"/>
          </a:xfrm>
          <a:prstGeom prst="rect">
            <a:avLst/>
          </a:prstGeom>
        </p:spPr>
      </p:pic>
      <p:sp>
        <p:nvSpPr>
          <p:cNvPr id="3" name="TextBox 2"/>
          <p:cNvSpPr txBox="1"/>
          <p:nvPr/>
        </p:nvSpPr>
        <p:spPr>
          <a:xfrm>
            <a:off x="381000" y="723875"/>
            <a:ext cx="8381999" cy="954107"/>
          </a:xfrm>
          <a:prstGeom prst="rect">
            <a:avLst/>
          </a:prstGeom>
          <a:noFill/>
        </p:spPr>
        <p:txBody>
          <a:bodyPr wrap="square" rtlCol="0">
            <a:spAutoFit/>
          </a:bodyPr>
          <a:lstStyle/>
          <a:p>
            <a:pPr algn="ctr"/>
            <a:r>
              <a:rPr lang="en-US" sz="2800" b="1" dirty="0"/>
              <a:t>A Celebration of Learning!</a:t>
            </a:r>
          </a:p>
          <a:p>
            <a:r>
              <a:rPr lang="en-US" sz="2800" b="1" dirty="0"/>
              <a:t>It is a hybrid STEAM event for K-12 students that has:</a:t>
            </a:r>
          </a:p>
        </p:txBody>
      </p:sp>
    </p:spTree>
    <p:extLst>
      <p:ext uri="{BB962C8B-B14F-4D97-AF65-F5344CB8AC3E}">
        <p14:creationId xmlns:p14="http://schemas.microsoft.com/office/powerpoint/2010/main" val="7592393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085" rtl="0" eaLnBrk="1" fontAlgn="auto" latinLnBrk="0" hangingPunct="1">
              <a:lnSpc>
                <a:spcPct val="100000"/>
              </a:lnSpc>
              <a:spcBef>
                <a:spcPts val="0"/>
              </a:spcBef>
              <a:spcAft>
                <a:spcPts val="0"/>
              </a:spcAft>
              <a:buClrTx/>
              <a:buSzTx/>
              <a:buFontTx/>
              <a:buNone/>
              <a:tabLst/>
              <a:defRPr/>
            </a:pPr>
            <a:fld id="{67E31BDC-FA16-417B-836D-1FFC5CB85E3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085"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810000" y="819150"/>
            <a:ext cx="4365488" cy="3671125"/>
          </a:xfrm>
          <a:prstGeom prst="rect">
            <a:avLst/>
          </a:prstGeom>
        </p:spPr>
      </p:pic>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95400" y="742950"/>
            <a:ext cx="1144413" cy="1540554"/>
          </a:xfrm>
          <a:prstGeom prst="rect">
            <a:avLst/>
          </a:prstGeom>
        </p:spPr>
      </p:pic>
      <p:sp>
        <p:nvSpPr>
          <p:cNvPr id="6" name="Rectangle 5"/>
          <p:cNvSpPr/>
          <p:nvPr/>
        </p:nvSpPr>
        <p:spPr>
          <a:xfrm>
            <a:off x="0" y="2570333"/>
            <a:ext cx="3810000" cy="2246769"/>
          </a:xfrm>
          <a:prstGeom prst="rect">
            <a:avLst/>
          </a:prstGeom>
        </p:spPr>
        <p:txBody>
          <a:bodyPr wrap="square">
            <a:spAutoFit/>
          </a:bodyPr>
          <a:lstStyle/>
          <a:p>
            <a:pPr marL="12700" lvl="1" indent="0" algn="ctr">
              <a:spcBef>
                <a:spcPts val="0"/>
              </a:spcBef>
              <a:buFont typeface="Arial" pitchFamily="34" charset="0"/>
              <a:buNone/>
            </a:pPr>
            <a:r>
              <a:rPr lang="en-US" sz="2000" b="1" dirty="0"/>
              <a:t>Junior Solar Sprint</a:t>
            </a:r>
            <a:r>
              <a:rPr lang="en-US" sz="2000" dirty="0"/>
              <a:t> </a:t>
            </a:r>
          </a:p>
          <a:p>
            <a:pPr marL="12700" lvl="1" indent="0" algn="ctr">
              <a:spcBef>
                <a:spcPts val="0"/>
              </a:spcBef>
              <a:buFont typeface="Arial" pitchFamily="34" charset="0"/>
              <a:buNone/>
            </a:pPr>
            <a:r>
              <a:rPr lang="en-US" sz="2000" dirty="0"/>
              <a:t>Photovoltaics, Electric Vehicles</a:t>
            </a:r>
          </a:p>
          <a:p>
            <a:pPr marL="12700" lvl="1" algn="ctr"/>
            <a:r>
              <a:rPr lang="en-US" sz="2000" dirty="0"/>
              <a:t>Grades 4-8</a:t>
            </a:r>
          </a:p>
          <a:p>
            <a:pPr marL="12700" lvl="1" indent="0" algn="ctr">
              <a:spcBef>
                <a:spcPts val="0"/>
              </a:spcBef>
              <a:buFont typeface="Arial" pitchFamily="34" charset="0"/>
              <a:buNone/>
            </a:pPr>
            <a:endParaRPr lang="en-US" sz="2000" dirty="0"/>
          </a:p>
          <a:p>
            <a:pPr marL="12700" lvl="1" indent="0" algn="ctr">
              <a:spcBef>
                <a:spcPts val="0"/>
              </a:spcBef>
              <a:buFont typeface="Arial" pitchFamily="34" charset="0"/>
              <a:buNone/>
            </a:pPr>
            <a:r>
              <a:rPr lang="en-US" sz="2000" dirty="0"/>
              <a:t>This is a national program</a:t>
            </a:r>
          </a:p>
          <a:p>
            <a:pPr marL="12700" lvl="1" indent="0" algn="ctr">
              <a:spcBef>
                <a:spcPts val="0"/>
              </a:spcBef>
              <a:buFont typeface="Arial" pitchFamily="34" charset="0"/>
              <a:buNone/>
            </a:pPr>
            <a:r>
              <a:rPr lang="en-US" sz="2000" dirty="0"/>
              <a:t>Partners include: </a:t>
            </a:r>
          </a:p>
          <a:p>
            <a:pPr marL="12700" lvl="1" indent="0" algn="ctr">
              <a:spcBef>
                <a:spcPts val="0"/>
              </a:spcBef>
              <a:buFont typeface="Arial" pitchFamily="34" charset="0"/>
              <a:buNone/>
            </a:pPr>
            <a:r>
              <a:rPr lang="en-US" sz="2000" dirty="0"/>
              <a:t>AEOP, TSA, SECME &amp; NSTA</a:t>
            </a:r>
          </a:p>
        </p:txBody>
      </p:sp>
      <p:sp>
        <p:nvSpPr>
          <p:cNvPr id="7" name="Title 1"/>
          <p:cNvSpPr txBox="1">
            <a:spLocks/>
          </p:cNvSpPr>
          <p:nvPr/>
        </p:nvSpPr>
        <p:spPr>
          <a:xfrm>
            <a:off x="1143000" y="-19050"/>
            <a:ext cx="8001000" cy="838200"/>
          </a:xfrm>
          <a:prstGeom prst="rect">
            <a:avLst/>
          </a:prstGeom>
        </p:spPr>
        <p:txBody>
          <a:bodyPr vert="horz" lIns="68567" tIns="34289" rIns="68567" bIns="34289" rtlCol="0" anchor="ctr">
            <a:normAutofit/>
          </a:bodyPr>
          <a:lstStyle>
            <a:lvl1pPr algn="ctr" defTabSz="685647" rtl="0" eaLnBrk="1" latinLnBrk="0" hangingPunct="1">
              <a:spcBef>
                <a:spcPct val="0"/>
              </a:spcBef>
              <a:buNone/>
              <a:defRPr sz="3300" b="1" kern="1200">
                <a:solidFill>
                  <a:srgbClr val="000000"/>
                </a:solidFill>
                <a:effectLst>
                  <a:outerShdw blurRad="38100" dist="38100" dir="2700000" algn="tl">
                    <a:srgbClr val="000000">
                      <a:alpha val="43137"/>
                    </a:srgbClr>
                  </a:outerShdw>
                </a:effectLst>
                <a:latin typeface="+mj-lt"/>
                <a:ea typeface="+mj-ea"/>
                <a:cs typeface="+mj-cs"/>
              </a:defRPr>
            </a:lvl1pPr>
          </a:lstStyle>
          <a:p>
            <a:r>
              <a:rPr lang="en-US"/>
              <a:t>EnergyWhiz Competitions</a:t>
            </a:r>
            <a:endParaRPr lang="en-US" dirty="0"/>
          </a:p>
        </p:txBody>
      </p:sp>
    </p:spTree>
    <p:extLst>
      <p:ext uri="{BB962C8B-B14F-4D97-AF65-F5344CB8AC3E}">
        <p14:creationId xmlns:p14="http://schemas.microsoft.com/office/powerpoint/2010/main" val="403158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085" rtl="0" eaLnBrk="1" fontAlgn="auto" latinLnBrk="0" hangingPunct="1">
              <a:lnSpc>
                <a:spcPct val="100000"/>
              </a:lnSpc>
              <a:spcBef>
                <a:spcPts val="0"/>
              </a:spcBef>
              <a:spcAft>
                <a:spcPts val="0"/>
              </a:spcAft>
              <a:buClrTx/>
              <a:buSzTx/>
              <a:buFontTx/>
              <a:buNone/>
              <a:tabLst/>
              <a:defRPr/>
            </a:pPr>
            <a:fld id="{67E31BDC-FA16-417B-836D-1FFC5CB85E3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085"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187" y="152480"/>
            <a:ext cx="839613" cy="1130247"/>
          </a:xfrm>
          <a:prstGeom prst="rect">
            <a:avLst/>
          </a:prstGeom>
        </p:spPr>
      </p:pic>
      <p:sp>
        <p:nvSpPr>
          <p:cNvPr id="7" name="Title 1"/>
          <p:cNvSpPr txBox="1">
            <a:spLocks/>
          </p:cNvSpPr>
          <p:nvPr/>
        </p:nvSpPr>
        <p:spPr>
          <a:xfrm>
            <a:off x="1143000" y="-19050"/>
            <a:ext cx="8001000" cy="838200"/>
          </a:xfrm>
          <a:prstGeom prst="rect">
            <a:avLst/>
          </a:prstGeom>
        </p:spPr>
        <p:txBody>
          <a:bodyPr vert="horz" lIns="68567" tIns="34289" rIns="68567" bIns="34289" rtlCol="0" anchor="ctr">
            <a:normAutofit/>
          </a:bodyPr>
          <a:lstStyle>
            <a:lvl1pPr algn="ctr" defTabSz="685647" rtl="0" eaLnBrk="1" latinLnBrk="0" hangingPunct="1">
              <a:spcBef>
                <a:spcPct val="0"/>
              </a:spcBef>
              <a:buNone/>
              <a:defRPr sz="3300" b="1" kern="1200">
                <a:solidFill>
                  <a:srgbClr val="000000"/>
                </a:solidFill>
                <a:effectLst>
                  <a:outerShdw blurRad="38100" dist="38100" dir="2700000" algn="tl">
                    <a:srgbClr val="000000">
                      <a:alpha val="43137"/>
                    </a:srgbClr>
                  </a:outerShdw>
                </a:effectLst>
                <a:latin typeface="+mj-lt"/>
                <a:ea typeface="+mj-ea"/>
                <a:cs typeface="+mj-cs"/>
              </a:defRPr>
            </a:lvl1pPr>
          </a:lstStyle>
          <a:p>
            <a:r>
              <a:rPr lang="en-US"/>
              <a:t>EnergyWhiz Competitions</a:t>
            </a:r>
            <a:endParaRPr lang="en-US" dirty="0"/>
          </a:p>
        </p:txBody>
      </p:sp>
      <p:sp>
        <p:nvSpPr>
          <p:cNvPr id="8" name="Rectangle 7"/>
          <p:cNvSpPr/>
          <p:nvPr/>
        </p:nvSpPr>
        <p:spPr>
          <a:xfrm>
            <a:off x="266700" y="1464019"/>
            <a:ext cx="3733800" cy="2876055"/>
          </a:xfrm>
          <a:prstGeom prst="rect">
            <a:avLst/>
          </a:prstGeom>
        </p:spPr>
        <p:txBody>
          <a:bodyPr wrap="square">
            <a:spAutoFit/>
          </a:bodyPr>
          <a:lstStyle/>
          <a:p>
            <a:r>
              <a:rPr lang="en-US" dirty="0"/>
              <a:t>Teams: </a:t>
            </a:r>
          </a:p>
          <a:p>
            <a:pPr marL="285750" indent="-285750">
              <a:buFont typeface="Arial" panose="020B0604020202020204" pitchFamily="34" charset="0"/>
              <a:buChar char="•"/>
            </a:pPr>
            <a:r>
              <a:rPr lang="en-US" dirty="0"/>
              <a:t>design and build a model-sized vehicle that uses a regulation solar electric (photovoltaic) panel and motor.   </a:t>
            </a:r>
          </a:p>
          <a:p>
            <a:pPr marL="285750" indent="-285750">
              <a:buFont typeface="Arial" panose="020B0604020202020204" pitchFamily="34" charset="0"/>
              <a:buChar char="•"/>
            </a:pPr>
            <a:r>
              <a:rPr lang="en-US" dirty="0"/>
              <a:t>create all other parts of their car using materials of their choosing. </a:t>
            </a:r>
          </a:p>
          <a:p>
            <a:pPr marL="285750" indent="-285750">
              <a:buFont typeface="Arial" panose="020B0604020202020204" pitchFamily="34" charset="0"/>
              <a:buChar char="•"/>
            </a:pPr>
            <a:r>
              <a:rPr lang="en-US" dirty="0"/>
              <a:t>present their designs and evidence of their engineering process through a web page</a:t>
            </a:r>
          </a:p>
        </p:txBody>
      </p:sp>
      <p:sp>
        <p:nvSpPr>
          <p:cNvPr id="9" name="Rectangle 8"/>
          <p:cNvSpPr/>
          <p:nvPr/>
        </p:nvSpPr>
        <p:spPr>
          <a:xfrm>
            <a:off x="6895121" y="2902047"/>
            <a:ext cx="2020279" cy="923330"/>
          </a:xfrm>
          <a:prstGeom prst="rect">
            <a:avLst/>
          </a:prstGeom>
        </p:spPr>
        <p:txBody>
          <a:bodyPr wrap="square">
            <a:spAutoFit/>
          </a:bodyPr>
          <a:lstStyle/>
          <a:p>
            <a:pPr algn="ctr"/>
            <a:r>
              <a:rPr lang="en-US" b="1" i="1" dirty="0"/>
              <a:t>Renegade Runners</a:t>
            </a:r>
          </a:p>
          <a:p>
            <a:pPr algn="ctr"/>
            <a:r>
              <a:rPr lang="en-US" b="1" dirty="0"/>
              <a:t>NSU University School </a:t>
            </a:r>
          </a:p>
        </p:txBody>
      </p:sp>
      <p:pic>
        <p:nvPicPr>
          <p:cNvPr id="10" name="Picture 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97600" y="855007"/>
            <a:ext cx="2717800" cy="2038350"/>
          </a:xfrm>
          <a:prstGeom prst="rect">
            <a:avLst/>
          </a:prstGeom>
        </p:spPr>
      </p:pic>
      <p:pic>
        <p:nvPicPr>
          <p:cNvPr id="11" name="Picture 10"/>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28738" y="2237844"/>
            <a:ext cx="2496319" cy="1872239"/>
          </a:xfrm>
          <a:prstGeom prst="rect">
            <a:avLst/>
          </a:prstGeom>
        </p:spPr>
      </p:pic>
      <p:sp>
        <p:nvSpPr>
          <p:cNvPr id="12" name="Rectangle 11"/>
          <p:cNvSpPr/>
          <p:nvPr/>
        </p:nvSpPr>
        <p:spPr>
          <a:xfrm>
            <a:off x="4343399" y="4153584"/>
            <a:ext cx="2667001" cy="646331"/>
          </a:xfrm>
          <a:prstGeom prst="rect">
            <a:avLst/>
          </a:prstGeom>
        </p:spPr>
        <p:txBody>
          <a:bodyPr wrap="square">
            <a:spAutoFit/>
          </a:bodyPr>
          <a:lstStyle/>
          <a:p>
            <a:pPr algn="ctr"/>
            <a:r>
              <a:rPr lang="en-US" b="1" i="1" dirty="0"/>
              <a:t>Swamp Chomps</a:t>
            </a:r>
          </a:p>
          <a:p>
            <a:pPr algn="ctr"/>
            <a:r>
              <a:rPr lang="en-US" b="1" dirty="0" err="1"/>
              <a:t>Milwee</a:t>
            </a:r>
            <a:r>
              <a:rPr lang="en-US" b="1" dirty="0"/>
              <a:t> Middle</a:t>
            </a:r>
          </a:p>
        </p:txBody>
      </p:sp>
    </p:spTree>
    <p:extLst>
      <p:ext uri="{BB962C8B-B14F-4D97-AF65-F5344CB8AC3E}">
        <p14:creationId xmlns:p14="http://schemas.microsoft.com/office/powerpoint/2010/main" val="21402115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914085" rtl="0" eaLnBrk="1" fontAlgn="auto" latinLnBrk="0" hangingPunct="1">
              <a:lnSpc>
                <a:spcPct val="100000"/>
              </a:lnSpc>
              <a:spcBef>
                <a:spcPts val="0"/>
              </a:spcBef>
              <a:spcAft>
                <a:spcPts val="0"/>
              </a:spcAft>
              <a:buClrTx/>
              <a:buSzTx/>
              <a:buFontTx/>
              <a:buNone/>
              <a:tabLst/>
              <a:defRPr/>
            </a:pPr>
            <a:fld id="{67E31BDC-FA16-417B-836D-1FFC5CB85E3B}" type="slidenum">
              <a:rPr kumimoji="0" lang="en-US" sz="9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085"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prstClr val="black">
                  <a:tint val="75000"/>
                </a:prstClr>
              </a:solidFill>
              <a:effectLst/>
              <a:uLnTx/>
              <a:uFillTx/>
              <a:latin typeface="Calibri"/>
              <a:ea typeface="+mn-ea"/>
              <a:cs typeface="+mn-cs"/>
            </a:endParaRPr>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7187" y="152480"/>
            <a:ext cx="839613" cy="1130247"/>
          </a:xfrm>
          <a:prstGeom prst="rect">
            <a:avLst/>
          </a:prstGeom>
        </p:spPr>
      </p:pic>
      <p:sp>
        <p:nvSpPr>
          <p:cNvPr id="7" name="Title 1"/>
          <p:cNvSpPr txBox="1">
            <a:spLocks/>
          </p:cNvSpPr>
          <p:nvPr/>
        </p:nvSpPr>
        <p:spPr>
          <a:xfrm>
            <a:off x="1143000" y="-19050"/>
            <a:ext cx="8001000" cy="838200"/>
          </a:xfrm>
          <a:prstGeom prst="rect">
            <a:avLst/>
          </a:prstGeom>
        </p:spPr>
        <p:txBody>
          <a:bodyPr vert="horz" lIns="68567" tIns="34289" rIns="68567" bIns="34289" rtlCol="0" anchor="ctr">
            <a:normAutofit/>
          </a:bodyPr>
          <a:lstStyle>
            <a:lvl1pPr algn="ctr" defTabSz="685647" rtl="0" eaLnBrk="1" latinLnBrk="0" hangingPunct="1">
              <a:spcBef>
                <a:spcPct val="0"/>
              </a:spcBef>
              <a:buNone/>
              <a:defRPr sz="3300" b="1" kern="1200">
                <a:solidFill>
                  <a:srgbClr val="000000"/>
                </a:solidFill>
                <a:effectLst>
                  <a:outerShdw blurRad="38100" dist="38100" dir="2700000" algn="tl">
                    <a:srgbClr val="000000">
                      <a:alpha val="43137"/>
                    </a:srgbClr>
                  </a:outerShdw>
                </a:effectLst>
                <a:latin typeface="+mj-lt"/>
                <a:ea typeface="+mj-ea"/>
                <a:cs typeface="+mj-cs"/>
              </a:defRPr>
            </a:lvl1pPr>
          </a:lstStyle>
          <a:p>
            <a:r>
              <a:rPr lang="en-US"/>
              <a:t>EnergyWhiz Competitions</a:t>
            </a:r>
            <a:endParaRPr lang="en-US" dirty="0"/>
          </a:p>
        </p:txBody>
      </p:sp>
      <p:sp>
        <p:nvSpPr>
          <p:cNvPr id="8" name="Rectangle 7"/>
          <p:cNvSpPr/>
          <p:nvPr/>
        </p:nvSpPr>
        <p:spPr>
          <a:xfrm>
            <a:off x="381000" y="1504950"/>
            <a:ext cx="3962400" cy="2585323"/>
          </a:xfrm>
          <a:prstGeom prst="rect">
            <a:avLst/>
          </a:prstGeom>
        </p:spPr>
        <p:txBody>
          <a:bodyPr wrap="square">
            <a:spAutoFit/>
          </a:bodyPr>
          <a:lstStyle/>
          <a:p>
            <a:r>
              <a:rPr lang="en-US" dirty="0"/>
              <a:t>Teams: </a:t>
            </a:r>
          </a:p>
          <a:p>
            <a:pPr marL="285750" indent="-285750">
              <a:buFont typeface="Arial" panose="020B0604020202020204" pitchFamily="34" charset="0"/>
              <a:buChar char="•"/>
            </a:pPr>
            <a:r>
              <a:rPr lang="en-US" dirty="0"/>
              <a:t>bring their vehicles to EnergyWhiz to compete in the 20 meter, wire-guided race. </a:t>
            </a:r>
          </a:p>
          <a:p>
            <a:pPr marL="285750" indent="-285750">
              <a:buFont typeface="Arial" panose="020B0604020202020204" pitchFamily="34" charset="0"/>
              <a:buChar char="•"/>
            </a:pPr>
            <a:r>
              <a:rPr lang="en-US" dirty="0"/>
              <a:t>are evaluated on their vehicle’s design, innovation, and performance</a:t>
            </a:r>
          </a:p>
          <a:p>
            <a:pPr marL="285750" indent="-285750">
              <a:buFont typeface="Arial" panose="020B0604020202020204" pitchFamily="34" charset="0"/>
              <a:buChar char="•"/>
            </a:pPr>
            <a:r>
              <a:rPr lang="en-US" dirty="0"/>
              <a:t>top overall team is offered an all-expense paid trip to compete in the National JSS event</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04303" y="1282726"/>
            <a:ext cx="4055497" cy="3041623"/>
          </a:xfrm>
          <a:prstGeom prst="rect">
            <a:avLst/>
          </a:prstGeom>
        </p:spPr>
      </p:pic>
    </p:spTree>
    <p:extLst>
      <p:ext uri="{BB962C8B-B14F-4D97-AF65-F5344CB8AC3E}">
        <p14:creationId xmlns:p14="http://schemas.microsoft.com/office/powerpoint/2010/main" val="2083836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23</a:t>
            </a:fld>
            <a:endParaRPr lang="en-US"/>
          </a:p>
        </p:txBody>
      </p:sp>
      <p:pic>
        <p:nvPicPr>
          <p:cNvPr id="10" name="Picture 9">
            <a:extLst>
              <a:ext uri="{FF2B5EF4-FFF2-40B4-BE49-F238E27FC236}">
                <a16:creationId xmlns:a16="http://schemas.microsoft.com/office/drawing/2014/main" id="{1C912DE5-76EC-C943-924D-F4CF9ADCA09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97623" y="1094320"/>
            <a:ext cx="5012091" cy="3077630"/>
          </a:xfrm>
          <a:prstGeom prst="rect">
            <a:avLst/>
          </a:prstGeom>
        </p:spPr>
      </p:pic>
      <p:sp>
        <p:nvSpPr>
          <p:cNvPr id="15" name="Content Placeholder 12">
            <a:extLst>
              <a:ext uri="{FF2B5EF4-FFF2-40B4-BE49-F238E27FC236}">
                <a16:creationId xmlns:a16="http://schemas.microsoft.com/office/drawing/2014/main" id="{AD318DAE-E62B-AC49-9169-E7A3E449C457}"/>
              </a:ext>
            </a:extLst>
          </p:cNvPr>
          <p:cNvSpPr txBox="1">
            <a:spLocks/>
          </p:cNvSpPr>
          <p:nvPr/>
        </p:nvSpPr>
        <p:spPr>
          <a:xfrm>
            <a:off x="-579440" y="2606611"/>
            <a:ext cx="4945549" cy="571024"/>
          </a:xfrm>
          <a:prstGeom prst="rect">
            <a:avLst/>
          </a:prstGeom>
        </p:spPr>
        <p:txBody>
          <a:bodyPr vert="horz" lIns="68567" tIns="34289" rIns="68567" bIns="34289" rtlCol="0">
            <a:noAutofit/>
          </a:bodyPr>
          <a:lstStyle>
            <a:lvl1pPr marL="257120" indent="-257120" algn="l" defTabSz="685647" rtl="0" eaLnBrk="1" latinLnBrk="0" hangingPunct="1">
              <a:spcBef>
                <a:spcPct val="20000"/>
              </a:spcBef>
              <a:buClr>
                <a:srgbClr val="FCDE04"/>
              </a:buClr>
              <a:buFont typeface="Arial" pitchFamily="34" charset="0"/>
              <a:buChar char="•"/>
              <a:defRPr sz="2400" kern="1200">
                <a:solidFill>
                  <a:schemeClr val="tx1"/>
                </a:solidFill>
                <a:latin typeface="+mn-lt"/>
                <a:ea typeface="+mn-ea"/>
                <a:cs typeface="+mn-cs"/>
              </a:defRPr>
            </a:lvl1pPr>
            <a:lvl2pPr marL="557087" indent="-214268" algn="l" defTabSz="685647"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060" indent="-171414" algn="l" defTabSz="685647" rtl="0" eaLnBrk="1" latinLnBrk="0" hangingPunct="1">
              <a:spcBef>
                <a:spcPct val="20000"/>
              </a:spcBef>
              <a:buClr>
                <a:srgbClr val="FCDE04"/>
              </a:buClr>
              <a:buFont typeface="Arial" pitchFamily="34" charset="0"/>
              <a:buChar char="•"/>
              <a:defRPr sz="1800" kern="1200">
                <a:solidFill>
                  <a:schemeClr val="tx1"/>
                </a:solidFill>
                <a:latin typeface="+mn-lt"/>
                <a:ea typeface="+mn-ea"/>
                <a:cs typeface="+mn-cs"/>
              </a:defRPr>
            </a:lvl3pPr>
            <a:lvl4pPr marL="1199880"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27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527"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35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174"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001" indent="-171414" algn="l" defTabSz="6856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12700" lvl="1" indent="0" algn="ctr">
              <a:spcBef>
                <a:spcPts val="0"/>
              </a:spcBef>
              <a:buFont typeface="Arial" pitchFamily="34" charset="0"/>
              <a:buNone/>
            </a:pPr>
            <a:r>
              <a:rPr lang="en-US" sz="2000" b="1" dirty="0"/>
              <a:t>Solar Energy Cook-off</a:t>
            </a:r>
            <a:r>
              <a:rPr lang="en-US" sz="2000" dirty="0"/>
              <a:t> </a:t>
            </a:r>
            <a:br>
              <a:rPr lang="en-US" sz="2000" dirty="0"/>
            </a:br>
            <a:r>
              <a:rPr lang="en-US" sz="2000" dirty="0"/>
              <a:t>Solar Thermal</a:t>
            </a:r>
          </a:p>
        </p:txBody>
      </p:sp>
      <p:sp>
        <p:nvSpPr>
          <p:cNvPr id="2" name="Title 1"/>
          <p:cNvSpPr>
            <a:spLocks noGrp="1"/>
          </p:cNvSpPr>
          <p:nvPr>
            <p:ph type="title" idx="4294967295"/>
          </p:nvPr>
        </p:nvSpPr>
        <p:spPr>
          <a:xfrm>
            <a:off x="1222460" y="511"/>
            <a:ext cx="7239000" cy="838200"/>
          </a:xfrm>
        </p:spPr>
        <p:txBody>
          <a:bodyPr/>
          <a:lstStyle/>
          <a:p>
            <a:r>
              <a:rPr lang="en-US" dirty="0" err="1"/>
              <a:t>EnergyWhiz</a:t>
            </a:r>
            <a:r>
              <a:rPr lang="en-US" dirty="0"/>
              <a:t> Competitions</a:t>
            </a:r>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BD06F9-C239-8945-959C-30EB0AB93FF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22460" y="1105206"/>
            <a:ext cx="1249644" cy="1214931"/>
          </a:xfrm>
          <a:prstGeom prst="rect">
            <a:avLst/>
          </a:prstGeom>
        </p:spPr>
      </p:pic>
      <p:sp>
        <p:nvSpPr>
          <p:cNvPr id="5" name="Rectangle 4"/>
          <p:cNvSpPr/>
          <p:nvPr/>
        </p:nvSpPr>
        <p:spPr>
          <a:xfrm>
            <a:off x="3812382" y="4257988"/>
            <a:ext cx="4572000" cy="369332"/>
          </a:xfrm>
          <a:prstGeom prst="rect">
            <a:avLst/>
          </a:prstGeom>
        </p:spPr>
        <p:txBody>
          <a:bodyPr>
            <a:spAutoFit/>
          </a:bodyPr>
          <a:lstStyle/>
          <a:p>
            <a:pPr algn="ctr"/>
            <a:r>
              <a:rPr lang="en-US" b="1" dirty="0"/>
              <a:t>A Design and Culinary Competition </a:t>
            </a:r>
          </a:p>
        </p:txBody>
      </p:sp>
    </p:spTree>
    <p:extLst>
      <p:ext uri="{BB962C8B-B14F-4D97-AF65-F5344CB8AC3E}">
        <p14:creationId xmlns:p14="http://schemas.microsoft.com/office/powerpoint/2010/main" val="13014604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24</a:t>
            </a:fld>
            <a:endParaRPr lang="en-US"/>
          </a:p>
        </p:txBody>
      </p:sp>
      <p:sp>
        <p:nvSpPr>
          <p:cNvPr id="2" name="Title 1"/>
          <p:cNvSpPr>
            <a:spLocks noGrp="1"/>
          </p:cNvSpPr>
          <p:nvPr>
            <p:ph type="title" idx="4294967295"/>
          </p:nvPr>
        </p:nvSpPr>
        <p:spPr>
          <a:xfrm>
            <a:off x="1222460" y="511"/>
            <a:ext cx="7239000" cy="838200"/>
          </a:xfrm>
        </p:spPr>
        <p:txBody>
          <a:bodyPr/>
          <a:lstStyle/>
          <a:p>
            <a:r>
              <a:rPr lang="en-US" dirty="0" err="1"/>
              <a:t>EnergyWhiz</a:t>
            </a:r>
            <a:r>
              <a:rPr lang="en-US" dirty="0"/>
              <a:t> Competitions</a:t>
            </a:r>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BD06F9-C239-8945-959C-30EB0AB93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78" y="228072"/>
            <a:ext cx="1249644" cy="1214931"/>
          </a:xfrm>
          <a:prstGeom prst="rect">
            <a:avLst/>
          </a:prstGeom>
        </p:spPr>
      </p:pic>
      <p:sp>
        <p:nvSpPr>
          <p:cNvPr id="5" name="Rectangle 4"/>
          <p:cNvSpPr/>
          <p:nvPr/>
        </p:nvSpPr>
        <p:spPr>
          <a:xfrm>
            <a:off x="353786" y="1670564"/>
            <a:ext cx="4359729" cy="2031325"/>
          </a:xfrm>
          <a:prstGeom prst="rect">
            <a:avLst/>
          </a:prstGeom>
        </p:spPr>
        <p:txBody>
          <a:bodyPr wrap="square">
            <a:spAutoFit/>
          </a:bodyPr>
          <a:lstStyle/>
          <a:p>
            <a:r>
              <a:rPr lang="en-US" dirty="0"/>
              <a:t>Each team:</a:t>
            </a:r>
          </a:p>
          <a:p>
            <a:pPr marL="285750" indent="-285750">
              <a:buFont typeface="Arial" panose="020B0604020202020204" pitchFamily="34" charset="0"/>
              <a:buChar char="•"/>
            </a:pPr>
            <a:r>
              <a:rPr lang="en-US" dirty="0"/>
              <a:t>designs and builds a functional solar cooker</a:t>
            </a:r>
          </a:p>
          <a:p>
            <a:pPr marL="285750" indent="-285750">
              <a:buFont typeface="Arial" panose="020B0604020202020204" pitchFamily="34" charset="0"/>
              <a:buChar char="•"/>
            </a:pPr>
            <a:r>
              <a:rPr lang="en-US" dirty="0"/>
              <a:t>documents the design, build and testing of their cooker</a:t>
            </a:r>
          </a:p>
          <a:p>
            <a:pPr marL="285750" indent="-285750">
              <a:buFont typeface="Arial" panose="020B0604020202020204" pitchFamily="34" charset="0"/>
              <a:buChar char="•"/>
            </a:pPr>
            <a:r>
              <a:rPr lang="en-US" dirty="0"/>
              <a:t>uses their creation to cook a dish of their choosing.</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36530" y="1443002"/>
            <a:ext cx="3700437" cy="2424147"/>
          </a:xfrm>
          <a:prstGeom prst="rect">
            <a:avLst/>
          </a:prstGeom>
        </p:spPr>
      </p:pic>
    </p:spTree>
    <p:extLst>
      <p:ext uri="{BB962C8B-B14F-4D97-AF65-F5344CB8AC3E}">
        <p14:creationId xmlns:p14="http://schemas.microsoft.com/office/powerpoint/2010/main" val="2788006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25</a:t>
            </a:fld>
            <a:endParaRPr lang="en-US"/>
          </a:p>
        </p:txBody>
      </p:sp>
      <p:sp>
        <p:nvSpPr>
          <p:cNvPr id="2" name="Title 1"/>
          <p:cNvSpPr>
            <a:spLocks noGrp="1"/>
          </p:cNvSpPr>
          <p:nvPr>
            <p:ph type="title" idx="4294967295"/>
          </p:nvPr>
        </p:nvSpPr>
        <p:spPr>
          <a:xfrm>
            <a:off x="1222460" y="511"/>
            <a:ext cx="7239000" cy="838200"/>
          </a:xfrm>
        </p:spPr>
        <p:txBody>
          <a:bodyPr/>
          <a:lstStyle/>
          <a:p>
            <a:r>
              <a:rPr lang="en-US" dirty="0" err="1"/>
              <a:t>EnergyWhiz</a:t>
            </a:r>
            <a:r>
              <a:rPr lang="en-US" dirty="0"/>
              <a:t> Competitions</a:t>
            </a:r>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93BD06F9-C239-8945-959C-30EB0AB93FF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9578" y="228072"/>
            <a:ext cx="1249644" cy="1214931"/>
          </a:xfrm>
          <a:prstGeom prst="rect">
            <a:avLst/>
          </a:prstGeom>
        </p:spPr>
      </p:pic>
      <p:sp>
        <p:nvSpPr>
          <p:cNvPr id="5" name="Rectangle 4"/>
          <p:cNvSpPr/>
          <p:nvPr/>
        </p:nvSpPr>
        <p:spPr>
          <a:xfrm>
            <a:off x="247651" y="1646071"/>
            <a:ext cx="4095750" cy="2031325"/>
          </a:xfrm>
          <a:prstGeom prst="rect">
            <a:avLst/>
          </a:prstGeom>
        </p:spPr>
        <p:txBody>
          <a:bodyPr wrap="square">
            <a:spAutoFit/>
          </a:bodyPr>
          <a:lstStyle/>
          <a:p>
            <a:r>
              <a:rPr lang="en-US" dirty="0"/>
              <a:t>Each team:</a:t>
            </a:r>
          </a:p>
          <a:p>
            <a:pPr marL="285750" indent="-285750">
              <a:buFont typeface="Arial" panose="020B0604020202020204" pitchFamily="34" charset="0"/>
              <a:buChar char="•"/>
            </a:pPr>
            <a:r>
              <a:rPr lang="en-US" dirty="0"/>
              <a:t>creates a web page to share their cooker design and culinary information.</a:t>
            </a:r>
          </a:p>
          <a:p>
            <a:pPr marL="285750" indent="-285750">
              <a:buFont typeface="Arial" panose="020B0604020202020204" pitchFamily="34" charset="0"/>
              <a:buChar char="•"/>
            </a:pPr>
            <a:r>
              <a:rPr lang="en-US" dirty="0"/>
              <a:t>is evaluated by expert judges who review their cooker design information and their final culinary product. </a:t>
            </a:r>
          </a:p>
        </p:txBody>
      </p:sp>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34823" y="1230572"/>
            <a:ext cx="4467211" cy="2982102"/>
          </a:xfrm>
          <a:prstGeom prst="rect">
            <a:avLst/>
          </a:prstGeom>
        </p:spPr>
      </p:pic>
    </p:spTree>
    <p:extLst>
      <p:ext uri="{BB962C8B-B14F-4D97-AF65-F5344CB8AC3E}">
        <p14:creationId xmlns:p14="http://schemas.microsoft.com/office/powerpoint/2010/main" val="4115007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26</a:t>
            </a:fld>
            <a:endParaRPr lang="en-US"/>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81000" y="359493"/>
            <a:ext cx="8534399" cy="1292662"/>
          </a:xfrm>
          <a:prstGeom prst="rect">
            <a:avLst/>
          </a:prstGeom>
        </p:spPr>
        <p:txBody>
          <a:bodyPr wrap="square">
            <a:spAutoFit/>
          </a:bodyPr>
          <a:lstStyle/>
          <a:p>
            <a:pPr algn="ctr"/>
            <a:r>
              <a:rPr lang="en-US" sz="2400" b="1" dirty="0"/>
              <a:t>Winning EnergyWhiz teams receive trophies and medallions!</a:t>
            </a:r>
          </a:p>
          <a:p>
            <a:pPr algn="ctr"/>
            <a:endParaRPr lang="en-US" dirty="0"/>
          </a:p>
          <a:p>
            <a:pPr algn="ctr"/>
            <a:endParaRPr lang="en-US" dirty="0"/>
          </a:p>
          <a:p>
            <a:pPr algn="ctr"/>
            <a:endParaRPr lang="en-US" dirty="0"/>
          </a:p>
        </p:txBody>
      </p:sp>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29200" y="1247691"/>
            <a:ext cx="3671912" cy="2981409"/>
          </a:xfrm>
          <a:prstGeom prst="rect">
            <a:avLst/>
          </a:prstGeom>
        </p:spPr>
      </p:pic>
      <p:pic>
        <p:nvPicPr>
          <p:cNvPr id="10" name="Picture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23489" y="1241300"/>
            <a:ext cx="3772311" cy="3145398"/>
          </a:xfrm>
          <a:prstGeom prst="rect">
            <a:avLst/>
          </a:prstGeom>
        </p:spPr>
      </p:pic>
    </p:spTree>
    <p:extLst>
      <p:ext uri="{BB962C8B-B14F-4D97-AF65-F5344CB8AC3E}">
        <p14:creationId xmlns:p14="http://schemas.microsoft.com/office/powerpoint/2010/main" val="2246895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27</a:t>
            </a:fld>
            <a:endParaRPr lang="en-US"/>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214457"/>
            <a:ext cx="7696199" cy="461665"/>
          </a:xfrm>
          <a:prstGeom prst="rect">
            <a:avLst/>
          </a:prstGeom>
        </p:spPr>
        <p:txBody>
          <a:bodyPr wrap="square">
            <a:spAutoFit/>
          </a:bodyPr>
          <a:lstStyle/>
          <a:p>
            <a:pPr algn="ctr"/>
            <a:r>
              <a:rPr lang="en-US" sz="2400" b="1" dirty="0"/>
              <a:t>Other Activities at EnergyWhiz</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72400" y="78950"/>
            <a:ext cx="1010749" cy="1104821"/>
          </a:xfrm>
          <a:prstGeom prst="rect">
            <a:avLst/>
          </a:prstGeom>
        </p:spPr>
      </p:pic>
      <p:sp>
        <p:nvSpPr>
          <p:cNvPr id="7" name="TextBox 6"/>
          <p:cNvSpPr txBox="1"/>
          <p:nvPr/>
        </p:nvSpPr>
        <p:spPr>
          <a:xfrm>
            <a:off x="286282" y="977294"/>
            <a:ext cx="3694636" cy="1200329"/>
          </a:xfrm>
          <a:prstGeom prst="rect">
            <a:avLst/>
          </a:prstGeom>
          <a:noFill/>
        </p:spPr>
        <p:txBody>
          <a:bodyPr wrap="square" rtlCol="0">
            <a:spAutoFit/>
          </a:bodyPr>
          <a:lstStyle/>
          <a:p>
            <a:pPr marL="285750" indent="-285750">
              <a:buFont typeface="Arial" panose="020B0604020202020204" pitchFamily="34" charset="0"/>
              <a:buChar char="•"/>
            </a:pPr>
            <a:r>
              <a:rPr lang="en-US" dirty="0"/>
              <a:t>Energy Quest (a scavenger hunt) </a:t>
            </a:r>
          </a:p>
          <a:p>
            <a:pPr marL="285750" indent="-285750">
              <a:buFont typeface="Arial" panose="020B0604020202020204" pitchFamily="34" charset="0"/>
              <a:buChar char="•"/>
            </a:pPr>
            <a:r>
              <a:rPr lang="en-US" dirty="0"/>
              <a:t>Interactive exhibits</a:t>
            </a:r>
          </a:p>
          <a:p>
            <a:pPr marL="285750" indent="-285750">
              <a:buFont typeface="Arial" panose="020B0604020202020204" pitchFamily="34" charset="0"/>
              <a:buChar char="•"/>
            </a:pPr>
            <a:r>
              <a:rPr lang="en-US" dirty="0"/>
              <a:t>Food Trucks</a:t>
            </a:r>
          </a:p>
          <a:p>
            <a:pPr marL="285750" indent="-285750">
              <a:buFont typeface="Arial" panose="020B0604020202020204" pitchFamily="34" charset="0"/>
              <a:buChar char="•"/>
            </a:pPr>
            <a:r>
              <a:rPr lang="en-US" dirty="0"/>
              <a:t>Go Cart Races</a:t>
            </a:r>
          </a:p>
        </p:txBody>
      </p:sp>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83938" y="2624033"/>
            <a:ext cx="3860800" cy="2210122"/>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191360" y="744694"/>
            <a:ext cx="3556107" cy="2360456"/>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62647" y="2343150"/>
            <a:ext cx="3628713" cy="2419350"/>
          </a:xfrm>
          <a:prstGeom prst="rect">
            <a:avLst/>
          </a:prstGeom>
        </p:spPr>
      </p:pic>
    </p:spTree>
    <p:extLst>
      <p:ext uri="{BB962C8B-B14F-4D97-AF65-F5344CB8AC3E}">
        <p14:creationId xmlns:p14="http://schemas.microsoft.com/office/powerpoint/2010/main" val="32117985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28</a:t>
            </a:fld>
            <a:endParaRPr lang="en-US"/>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914400" y="146093"/>
            <a:ext cx="7696199" cy="461665"/>
          </a:xfrm>
          <a:prstGeom prst="rect">
            <a:avLst/>
          </a:prstGeom>
        </p:spPr>
        <p:txBody>
          <a:bodyPr wrap="square">
            <a:spAutoFit/>
          </a:bodyPr>
          <a:lstStyle/>
          <a:p>
            <a:pPr algn="ctr"/>
            <a:r>
              <a:rPr lang="en-US" sz="2400" b="1" dirty="0"/>
              <a:t>Other Activities at EnergyWhiz</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72400" y="78950"/>
            <a:ext cx="1010749" cy="1104821"/>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6564" y="210677"/>
            <a:ext cx="1062236" cy="1088816"/>
          </a:xfrm>
          <a:prstGeom prst="rect">
            <a:avLst/>
          </a:prstGeom>
        </p:spPr>
      </p:pic>
      <p:sp>
        <p:nvSpPr>
          <p:cNvPr id="7" name="TextBox 6"/>
          <p:cNvSpPr txBox="1"/>
          <p:nvPr/>
        </p:nvSpPr>
        <p:spPr>
          <a:xfrm>
            <a:off x="3402718" y="687436"/>
            <a:ext cx="3694636" cy="369332"/>
          </a:xfrm>
          <a:prstGeom prst="rect">
            <a:avLst/>
          </a:prstGeom>
          <a:noFill/>
        </p:spPr>
        <p:txBody>
          <a:bodyPr wrap="square" rtlCol="0">
            <a:spAutoFit/>
          </a:bodyPr>
          <a:lstStyle/>
          <a:p>
            <a:r>
              <a:rPr lang="en-US" dirty="0" err="1"/>
              <a:t>Electrathon</a:t>
            </a:r>
            <a:r>
              <a:rPr lang="en-US" dirty="0"/>
              <a:t> Go Cart Races</a:t>
            </a:r>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99821" y="3005890"/>
            <a:ext cx="2737631" cy="1889119"/>
          </a:xfrm>
          <a:prstGeom prst="rect">
            <a:avLst/>
          </a:prstGeom>
        </p:spPr>
      </p:pic>
      <p:pic>
        <p:nvPicPr>
          <p:cNvPr id="10" name="Picture 9"/>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390909" y="1376161"/>
            <a:ext cx="3371590" cy="1582583"/>
          </a:xfrm>
          <a:prstGeom prst="rect">
            <a:avLst/>
          </a:prstGeom>
        </p:spPr>
      </p:pic>
      <p:pic>
        <p:nvPicPr>
          <p:cNvPr id="11" name="Picture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105400" y="1352550"/>
            <a:ext cx="2373102" cy="3164135"/>
          </a:xfrm>
          <a:prstGeom prst="rect">
            <a:avLst/>
          </a:prstGeom>
        </p:spPr>
      </p:pic>
    </p:spTree>
    <p:extLst>
      <p:ext uri="{BB962C8B-B14F-4D97-AF65-F5344CB8AC3E}">
        <p14:creationId xmlns:p14="http://schemas.microsoft.com/office/powerpoint/2010/main" val="28743220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29</a:t>
            </a:fld>
            <a:endParaRPr lang="en-US"/>
          </a:p>
        </p:txBody>
      </p:sp>
      <p:sp>
        <p:nvSpPr>
          <p:cNvPr id="13" name="Oval 12">
            <a:extLst>
              <a:ext uri="{FF2B5EF4-FFF2-40B4-BE49-F238E27FC236}">
                <a16:creationId xmlns:a16="http://schemas.microsoft.com/office/drawing/2014/main" id="{763C5E1E-BBE6-FC4A-8897-A7369BC458FA}"/>
              </a:ext>
            </a:extLst>
          </p:cNvPr>
          <p:cNvSpPr/>
          <p:nvPr/>
        </p:nvSpPr>
        <p:spPr>
          <a:xfrm>
            <a:off x="381000" y="285750"/>
            <a:ext cx="1066800" cy="10668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685800" y="214457"/>
            <a:ext cx="7696199" cy="461665"/>
          </a:xfrm>
          <a:prstGeom prst="rect">
            <a:avLst/>
          </a:prstGeom>
        </p:spPr>
        <p:txBody>
          <a:bodyPr wrap="square">
            <a:spAutoFit/>
          </a:bodyPr>
          <a:lstStyle/>
          <a:p>
            <a:pPr algn="ctr"/>
            <a:r>
              <a:rPr lang="en-US" sz="2400" b="1" dirty="0"/>
              <a:t>Other Activities at EnergyWhiz</a:t>
            </a:r>
            <a:endParaRPr lang="en-US" dirty="0"/>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flipH="1">
            <a:off x="7772400" y="78950"/>
            <a:ext cx="1010749" cy="1104821"/>
          </a:xfrm>
          <a:prstGeom prst="rect">
            <a:avLst/>
          </a:prstGeom>
        </p:spPr>
      </p:pic>
      <p:sp>
        <p:nvSpPr>
          <p:cNvPr id="7" name="TextBox 6"/>
          <p:cNvSpPr txBox="1"/>
          <p:nvPr/>
        </p:nvSpPr>
        <p:spPr>
          <a:xfrm>
            <a:off x="2209800" y="803465"/>
            <a:ext cx="7257518" cy="369332"/>
          </a:xfrm>
          <a:prstGeom prst="rect">
            <a:avLst/>
          </a:prstGeom>
          <a:noFill/>
        </p:spPr>
        <p:txBody>
          <a:bodyPr wrap="square" rtlCol="0">
            <a:spAutoFit/>
          </a:bodyPr>
          <a:lstStyle/>
          <a:p>
            <a:r>
              <a:rPr lang="en-US" dirty="0"/>
              <a:t>Parents, friends and siblings enjoy the day, too!</a:t>
            </a:r>
          </a:p>
        </p:txBody>
      </p:sp>
      <p:pic>
        <p:nvPicPr>
          <p:cNvPr id="12" name="Picture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504" y="1304399"/>
            <a:ext cx="4269534" cy="3202151"/>
          </a:xfrm>
          <a:prstGeom prst="rect">
            <a:avLst/>
          </a:prstGeom>
        </p:spPr>
      </p:pic>
      <p:pic>
        <p:nvPicPr>
          <p:cNvPr id="19" name="Picture 1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409333" y="1172797"/>
            <a:ext cx="2349460" cy="1768666"/>
          </a:xfrm>
          <a:prstGeom prst="rect">
            <a:avLst/>
          </a:prstGeom>
        </p:spPr>
      </p:pic>
      <p:pic>
        <p:nvPicPr>
          <p:cNvPr id="21" name="Picture 2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876800" y="2968677"/>
            <a:ext cx="3284763" cy="1793347"/>
          </a:xfrm>
          <a:prstGeom prst="rect">
            <a:avLst/>
          </a:prstGeom>
        </p:spPr>
      </p:pic>
    </p:spTree>
    <p:extLst>
      <p:ext uri="{BB962C8B-B14F-4D97-AF65-F5344CB8AC3E}">
        <p14:creationId xmlns:p14="http://schemas.microsoft.com/office/powerpoint/2010/main" val="186131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3</a:t>
            </a:fld>
            <a:endParaRPr lang="en-US"/>
          </a:p>
        </p:txBody>
      </p:sp>
      <p:sp>
        <p:nvSpPr>
          <p:cNvPr id="2" name="Title 1"/>
          <p:cNvSpPr>
            <a:spLocks noGrp="1"/>
          </p:cNvSpPr>
          <p:nvPr>
            <p:ph type="title" idx="4294967295"/>
          </p:nvPr>
        </p:nvSpPr>
        <p:spPr>
          <a:xfrm>
            <a:off x="762000" y="-19050"/>
            <a:ext cx="8001000" cy="838200"/>
          </a:xfrm>
        </p:spPr>
        <p:txBody>
          <a:bodyPr/>
          <a:lstStyle/>
          <a:p>
            <a:r>
              <a:rPr lang="en-US" dirty="0"/>
              <a:t>EnergyWhiz.com</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43165" y="653966"/>
            <a:ext cx="8319835" cy="3809182"/>
          </a:xfrm>
          <a:prstGeom prst="rect">
            <a:avLst/>
          </a:prstGeom>
        </p:spPr>
      </p:pic>
    </p:spTree>
    <p:extLst>
      <p:ext uri="{BB962C8B-B14F-4D97-AF65-F5344CB8AC3E}">
        <p14:creationId xmlns:p14="http://schemas.microsoft.com/office/powerpoint/2010/main" val="40285531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
        <p:nvSpPr>
          <p:cNvPr id="2" name="Rectangle 1"/>
          <p:cNvSpPr/>
          <p:nvPr/>
        </p:nvSpPr>
        <p:spPr>
          <a:xfrm>
            <a:off x="3429000" y="133350"/>
            <a:ext cx="2223237" cy="646331"/>
          </a:xfrm>
          <a:prstGeom prst="rect">
            <a:avLst/>
          </a:prstGeom>
        </p:spPr>
        <p:txBody>
          <a:bodyPr wrap="none">
            <a:spAutoFit/>
          </a:bodyPr>
          <a:lstStyle/>
          <a:p>
            <a:pPr algn="ctr"/>
            <a:r>
              <a:rPr lang="en-US" sz="3600" b="1" dirty="0"/>
              <a:t>Resources </a:t>
            </a:r>
            <a:endParaRPr lang="en-US" sz="3600" dirty="0"/>
          </a:p>
        </p:txBody>
      </p:sp>
      <p:sp>
        <p:nvSpPr>
          <p:cNvPr id="3" name="TextBox 2"/>
          <p:cNvSpPr txBox="1"/>
          <p:nvPr/>
        </p:nvSpPr>
        <p:spPr>
          <a:xfrm>
            <a:off x="914400" y="1123950"/>
            <a:ext cx="7543800" cy="4401205"/>
          </a:xfrm>
          <a:prstGeom prst="rect">
            <a:avLst/>
          </a:prstGeom>
          <a:noFill/>
        </p:spPr>
        <p:txBody>
          <a:bodyPr wrap="square" rtlCol="0">
            <a:spAutoFit/>
          </a:bodyPr>
          <a:lstStyle/>
          <a:p>
            <a:r>
              <a:rPr lang="en-US" sz="2800" dirty="0"/>
              <a:t>EnergyWhiz.com</a:t>
            </a:r>
          </a:p>
          <a:p>
            <a:pPr marL="457200" indent="-457200">
              <a:buFont typeface="Arial" panose="020B0604020202020204" pitchFamily="34" charset="0"/>
              <a:buChar char="•"/>
            </a:pPr>
            <a:r>
              <a:rPr lang="en-US" sz="2800" dirty="0"/>
              <a:t>How to and other videos</a:t>
            </a:r>
          </a:p>
          <a:p>
            <a:pPr marL="457200" indent="-457200">
              <a:buFont typeface="Arial" panose="020B0604020202020204" pitchFamily="34" charset="0"/>
              <a:buChar char="•"/>
            </a:pPr>
            <a:r>
              <a:rPr lang="en-US" sz="2800" dirty="0"/>
              <a:t>Competition rules and </a:t>
            </a:r>
            <a:r>
              <a:rPr lang="en-US" sz="2800"/>
              <a:t>registration info</a:t>
            </a:r>
            <a:endParaRPr lang="en-US" sz="2800" dirty="0"/>
          </a:p>
          <a:p>
            <a:pPr marL="457200" indent="-457200">
              <a:buFont typeface="Arial" panose="020B0604020202020204" pitchFamily="34" charset="0"/>
              <a:buChar char="•"/>
            </a:pPr>
            <a:r>
              <a:rPr lang="en-US" sz="2800" dirty="0"/>
              <a:t>Gallery – photos of each competition</a:t>
            </a:r>
          </a:p>
          <a:p>
            <a:endParaRPr lang="en-US" sz="2800" dirty="0"/>
          </a:p>
          <a:p>
            <a:r>
              <a:rPr lang="en-US" sz="2800" dirty="0"/>
              <a:t>Teacher workshops:</a:t>
            </a:r>
          </a:p>
          <a:p>
            <a:pPr marL="457200" indent="-457200">
              <a:buFont typeface="Arial" panose="020B0604020202020204" pitchFamily="34" charset="0"/>
              <a:buChar char="•"/>
            </a:pPr>
            <a:r>
              <a:rPr lang="en-US" sz="2800" dirty="0"/>
              <a:t>JSS workshop - Ft. Lauderdale, November 9 - $10 per person, free basic JSS kit and lunch </a:t>
            </a:r>
          </a:p>
          <a:p>
            <a:pPr marL="457200" indent="-457200">
              <a:buFont typeface="Arial" panose="020B0604020202020204" pitchFamily="34" charset="0"/>
              <a:buChar char="•"/>
            </a:pPr>
            <a:endParaRPr lang="en-US" sz="2800" dirty="0"/>
          </a:p>
          <a:p>
            <a:endParaRPr lang="en-US" sz="2800" dirty="0"/>
          </a:p>
        </p:txBody>
      </p:sp>
    </p:spTree>
    <p:extLst>
      <p:ext uri="{BB962C8B-B14F-4D97-AF65-F5344CB8AC3E}">
        <p14:creationId xmlns:p14="http://schemas.microsoft.com/office/powerpoint/2010/main" val="40332934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
        <p:nvSpPr>
          <p:cNvPr id="2" name="Rectangle 1"/>
          <p:cNvSpPr/>
          <p:nvPr/>
        </p:nvSpPr>
        <p:spPr>
          <a:xfrm>
            <a:off x="2057481" y="1809750"/>
            <a:ext cx="3397340" cy="1477328"/>
          </a:xfrm>
          <a:prstGeom prst="rect">
            <a:avLst/>
          </a:prstGeom>
        </p:spPr>
        <p:txBody>
          <a:bodyPr wrap="none">
            <a:spAutoFit/>
          </a:bodyPr>
          <a:lstStyle/>
          <a:p>
            <a:pPr algn="ctr"/>
            <a:r>
              <a:rPr lang="en-US" sz="5400" b="1" dirty="0"/>
              <a:t>Questions?</a:t>
            </a:r>
          </a:p>
          <a:p>
            <a:pPr algn="ctr"/>
            <a:endParaRPr lang="en-US" sz="3600" b="1" dirty="0"/>
          </a:p>
        </p:txBody>
      </p:sp>
      <p:pic>
        <p:nvPicPr>
          <p:cNvPr id="5" name="Picture 4" descr="Text Photography Question Interrogation Communication Stock Transparent ..."/>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14525" y="742950"/>
            <a:ext cx="2275016" cy="3105150"/>
          </a:xfrm>
          <a:prstGeom prst="rect">
            <a:avLst/>
          </a:prstGeom>
        </p:spPr>
      </p:pic>
    </p:spTree>
    <p:extLst>
      <p:ext uri="{BB962C8B-B14F-4D97-AF65-F5344CB8AC3E}">
        <p14:creationId xmlns:p14="http://schemas.microsoft.com/office/powerpoint/2010/main" val="5955497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2" name="Rectangle 1"/>
          <p:cNvSpPr/>
          <p:nvPr/>
        </p:nvSpPr>
        <p:spPr>
          <a:xfrm>
            <a:off x="2384842" y="1809750"/>
            <a:ext cx="4523226" cy="2308324"/>
          </a:xfrm>
          <a:prstGeom prst="rect">
            <a:avLst/>
          </a:prstGeom>
        </p:spPr>
        <p:txBody>
          <a:bodyPr wrap="none">
            <a:spAutoFit/>
          </a:bodyPr>
          <a:lstStyle/>
          <a:p>
            <a:pPr algn="ctr"/>
            <a:r>
              <a:rPr lang="en-US" sz="3600" b="1" dirty="0"/>
              <a:t>Contact Susan </a:t>
            </a:r>
            <a:r>
              <a:rPr lang="en-US" sz="3600" b="1" dirty="0" err="1"/>
              <a:t>Schleith</a:t>
            </a:r>
            <a:endParaRPr lang="en-US" sz="3600" b="1" dirty="0"/>
          </a:p>
          <a:p>
            <a:pPr algn="ctr"/>
            <a:r>
              <a:rPr lang="en-US" sz="3600" b="1" dirty="0">
                <a:hlinkClick r:id="rId3"/>
              </a:rPr>
              <a:t>susan@fsec.ucf.edu</a:t>
            </a:r>
            <a:endParaRPr lang="en-US" sz="3600" b="1" dirty="0"/>
          </a:p>
          <a:p>
            <a:pPr algn="ctr"/>
            <a:r>
              <a:rPr lang="en-US" sz="3600" b="1" dirty="0"/>
              <a:t>or </a:t>
            </a:r>
          </a:p>
          <a:p>
            <a:pPr algn="ctr"/>
            <a:r>
              <a:rPr lang="en-US" sz="3600" b="1" dirty="0"/>
              <a:t>321-638-1017 </a:t>
            </a:r>
            <a:endParaRPr lang="en-US" sz="3600" dirty="0"/>
          </a:p>
        </p:txBody>
      </p:sp>
    </p:spTree>
    <p:extLst>
      <p:ext uri="{BB962C8B-B14F-4D97-AF65-F5344CB8AC3E}">
        <p14:creationId xmlns:p14="http://schemas.microsoft.com/office/powerpoint/2010/main" val="1375193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4</a:t>
            </a:fld>
            <a:endParaRPr lang="en-US"/>
          </a:p>
        </p:txBody>
      </p:sp>
      <p:sp>
        <p:nvSpPr>
          <p:cNvPr id="2" name="Title 1"/>
          <p:cNvSpPr>
            <a:spLocks noGrp="1"/>
          </p:cNvSpPr>
          <p:nvPr>
            <p:ph type="title" idx="4294967295"/>
          </p:nvPr>
        </p:nvSpPr>
        <p:spPr>
          <a:xfrm>
            <a:off x="762000" y="-19050"/>
            <a:ext cx="8001000" cy="838200"/>
          </a:xfrm>
        </p:spPr>
        <p:txBody>
          <a:bodyPr/>
          <a:lstStyle/>
          <a:p>
            <a:r>
              <a:rPr lang="en-US" dirty="0"/>
              <a:t>EnergyWhiz.com</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9962" y="666750"/>
            <a:ext cx="8373038" cy="3782446"/>
          </a:xfrm>
          <a:prstGeom prst="rect">
            <a:avLst/>
          </a:prstGeom>
        </p:spPr>
      </p:pic>
    </p:spTree>
    <p:extLst>
      <p:ext uri="{BB962C8B-B14F-4D97-AF65-F5344CB8AC3E}">
        <p14:creationId xmlns:p14="http://schemas.microsoft.com/office/powerpoint/2010/main" val="237432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5</a:t>
            </a:fld>
            <a:endParaRPr lang="en-US"/>
          </a:p>
        </p:txBody>
      </p:sp>
      <p:sp>
        <p:nvSpPr>
          <p:cNvPr id="2" name="Title 1"/>
          <p:cNvSpPr>
            <a:spLocks noGrp="1"/>
          </p:cNvSpPr>
          <p:nvPr>
            <p:ph type="title" idx="4294967295"/>
          </p:nvPr>
        </p:nvSpPr>
        <p:spPr>
          <a:xfrm>
            <a:off x="762000" y="-19050"/>
            <a:ext cx="8001000" cy="838200"/>
          </a:xfrm>
        </p:spPr>
        <p:txBody>
          <a:bodyPr/>
          <a:lstStyle/>
          <a:p>
            <a:r>
              <a:rPr lang="en-US" dirty="0"/>
              <a:t>EnergyWhiz.com</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57200" y="742950"/>
            <a:ext cx="8173496" cy="3733800"/>
          </a:xfrm>
          <a:prstGeom prst="rect">
            <a:avLst/>
          </a:prstGeom>
        </p:spPr>
      </p:pic>
    </p:spTree>
    <p:extLst>
      <p:ext uri="{BB962C8B-B14F-4D97-AF65-F5344CB8AC3E}">
        <p14:creationId xmlns:p14="http://schemas.microsoft.com/office/powerpoint/2010/main" val="711286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7E31BDC-FA16-417B-836D-1FFC5CB85E3B}" type="slidenum">
              <a:rPr lang="en-US" smtClean="0"/>
              <a:pPr/>
              <a:t>6</a:t>
            </a:fld>
            <a:endParaRPr lang="en-US"/>
          </a:p>
        </p:txBody>
      </p:sp>
      <p:sp>
        <p:nvSpPr>
          <p:cNvPr id="2" name="Title 1"/>
          <p:cNvSpPr>
            <a:spLocks noGrp="1"/>
          </p:cNvSpPr>
          <p:nvPr>
            <p:ph type="title" idx="4294967295"/>
          </p:nvPr>
        </p:nvSpPr>
        <p:spPr>
          <a:xfrm>
            <a:off x="762000" y="-19050"/>
            <a:ext cx="8001000" cy="838200"/>
          </a:xfrm>
        </p:spPr>
        <p:txBody>
          <a:bodyPr/>
          <a:lstStyle/>
          <a:p>
            <a:r>
              <a:rPr lang="en-US" dirty="0"/>
              <a:t>EnergyWhiz.com</a:t>
            </a:r>
          </a:p>
        </p:txBody>
      </p:sp>
      <p:pic>
        <p:nvPicPr>
          <p:cNvPr id="5" name="Picture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81000" y="666750"/>
            <a:ext cx="8293203" cy="3774621"/>
          </a:xfrm>
          <a:prstGeom prst="rect">
            <a:avLst/>
          </a:prstGeom>
        </p:spPr>
      </p:pic>
    </p:spTree>
    <p:extLst>
      <p:ext uri="{BB962C8B-B14F-4D97-AF65-F5344CB8AC3E}">
        <p14:creationId xmlns:p14="http://schemas.microsoft.com/office/powerpoint/2010/main" val="628834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7</a:t>
            </a:fld>
            <a:endParaRPr lang="en-US">
              <a:solidFill>
                <a:prstClr val="black">
                  <a:tint val="75000"/>
                </a:prstClr>
              </a:solidFill>
              <a:latin typeface="Calibri"/>
            </a:endParaRPr>
          </a:p>
        </p:txBody>
      </p:sp>
      <p:sp>
        <p:nvSpPr>
          <p:cNvPr id="4" name="TextBox 3"/>
          <p:cNvSpPr txBox="1"/>
          <p:nvPr/>
        </p:nvSpPr>
        <p:spPr>
          <a:xfrm>
            <a:off x="2869660" y="263646"/>
            <a:ext cx="3505200" cy="600164"/>
          </a:xfrm>
          <a:prstGeom prst="rect">
            <a:avLst/>
          </a:prstGeom>
          <a:noFill/>
        </p:spPr>
        <p:txBody>
          <a:bodyPr wrap="square" rtlCol="0">
            <a:spAutoFit/>
          </a:bodyPr>
          <a:lstStyle/>
          <a:p>
            <a:r>
              <a:rPr lang="en-US" sz="3300" b="1" dirty="0"/>
              <a:t>Important Dates</a:t>
            </a:r>
          </a:p>
        </p:txBody>
      </p:sp>
      <p:sp>
        <p:nvSpPr>
          <p:cNvPr id="6" name="Rectangle 5"/>
          <p:cNvSpPr/>
          <p:nvPr/>
        </p:nvSpPr>
        <p:spPr>
          <a:xfrm>
            <a:off x="914400" y="1146813"/>
            <a:ext cx="3505200" cy="3139321"/>
          </a:xfrm>
          <a:prstGeom prst="rect">
            <a:avLst/>
          </a:prstGeom>
        </p:spPr>
        <p:txBody>
          <a:bodyPr wrap="square">
            <a:spAutoFit/>
          </a:bodyPr>
          <a:lstStyle/>
          <a:p>
            <a:r>
              <a:rPr lang="en-US" b="1" dirty="0"/>
              <a:t>September 1, 2024</a:t>
            </a:r>
          </a:p>
          <a:p>
            <a:r>
              <a:rPr lang="en-US" dirty="0"/>
              <a:t>Enrollment Opens</a:t>
            </a:r>
          </a:p>
          <a:p>
            <a:r>
              <a:rPr lang="en-US" dirty="0"/>
              <a:t>$10 per team</a:t>
            </a:r>
          </a:p>
          <a:p>
            <a:endParaRPr lang="en-US" b="1" dirty="0"/>
          </a:p>
          <a:p>
            <a:r>
              <a:rPr lang="en-US" b="1" dirty="0"/>
              <a:t>April 4, 2025, 6:00 PM</a:t>
            </a:r>
          </a:p>
          <a:p>
            <a:r>
              <a:rPr lang="en-US" dirty="0"/>
              <a:t>Project Webpage Due &amp; Fees Paid</a:t>
            </a:r>
          </a:p>
          <a:p>
            <a:endParaRPr lang="en-US" b="1" dirty="0"/>
          </a:p>
          <a:p>
            <a:r>
              <a:rPr lang="en-US" b="1" dirty="0"/>
              <a:t>April 11, 2025</a:t>
            </a:r>
          </a:p>
          <a:p>
            <a:r>
              <a:rPr lang="en-US" dirty="0"/>
              <a:t>Design Judging Begins</a:t>
            </a:r>
          </a:p>
          <a:p>
            <a:endParaRPr lang="en-US" dirty="0"/>
          </a:p>
          <a:p>
            <a:endParaRPr lang="en-US" dirty="0"/>
          </a:p>
        </p:txBody>
      </p:sp>
      <p:sp>
        <p:nvSpPr>
          <p:cNvPr id="7" name="Rectangle 6"/>
          <p:cNvSpPr/>
          <p:nvPr/>
        </p:nvSpPr>
        <p:spPr>
          <a:xfrm>
            <a:off x="4724400" y="1146813"/>
            <a:ext cx="4038600" cy="3154710"/>
          </a:xfrm>
          <a:prstGeom prst="rect">
            <a:avLst/>
          </a:prstGeom>
        </p:spPr>
        <p:txBody>
          <a:bodyPr wrap="square">
            <a:spAutoFit/>
          </a:bodyPr>
          <a:lstStyle/>
          <a:p>
            <a:r>
              <a:rPr lang="en-US" b="1" dirty="0"/>
              <a:t>April 17, 2025</a:t>
            </a:r>
          </a:p>
          <a:p>
            <a:r>
              <a:rPr lang="en-US" dirty="0"/>
              <a:t>Project Feedback to Teachers &amp; Coaches</a:t>
            </a:r>
          </a:p>
          <a:p>
            <a:endParaRPr lang="en-US" dirty="0"/>
          </a:p>
          <a:p>
            <a:r>
              <a:rPr lang="en-US" b="1" dirty="0"/>
              <a:t>April 23, 2025, 3:00 PM</a:t>
            </a:r>
            <a:endParaRPr lang="en-US" dirty="0"/>
          </a:p>
          <a:p>
            <a:r>
              <a:rPr lang="en-US" dirty="0"/>
              <a:t>Teachers &amp; Coaches Confirm Which Teams Will Compete at EnergyWhiz</a:t>
            </a:r>
          </a:p>
          <a:p>
            <a:endParaRPr lang="en-US" dirty="0"/>
          </a:p>
          <a:p>
            <a:r>
              <a:rPr lang="en-US" b="1" dirty="0"/>
              <a:t>April 26, 2025, 8:00 AM – 3:30 PM</a:t>
            </a:r>
          </a:p>
          <a:p>
            <a:r>
              <a:rPr lang="en-US" sz="1900" b="1" i="1" dirty="0">
                <a:solidFill>
                  <a:schemeClr val="tx2">
                    <a:lumMod val="60000"/>
                    <a:lumOff val="40000"/>
                  </a:schemeClr>
                </a:solidFill>
              </a:rPr>
              <a:t>EnergyWhiz at FSEC</a:t>
            </a:r>
          </a:p>
          <a:p>
            <a:r>
              <a:rPr lang="en-US" dirty="0">
                <a:solidFill>
                  <a:schemeClr val="tx2">
                    <a:lumMod val="60000"/>
                    <a:lumOff val="40000"/>
                  </a:schemeClr>
                </a:solidFill>
              </a:rPr>
              <a:t>1679 Clearlake Road</a:t>
            </a:r>
          </a:p>
          <a:p>
            <a:r>
              <a:rPr lang="en-US" dirty="0">
                <a:solidFill>
                  <a:schemeClr val="tx2">
                    <a:lumMod val="60000"/>
                    <a:lumOff val="40000"/>
                  </a:schemeClr>
                </a:solidFill>
              </a:rPr>
              <a:t>Cocoa, FL 32922</a:t>
            </a:r>
          </a:p>
        </p:txBody>
      </p:sp>
    </p:spTree>
    <p:extLst>
      <p:ext uri="{BB962C8B-B14F-4D97-AF65-F5344CB8AC3E}">
        <p14:creationId xmlns:p14="http://schemas.microsoft.com/office/powerpoint/2010/main" val="1328150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8</a:t>
            </a:fld>
            <a:endParaRPr lang="en-US">
              <a:solidFill>
                <a:prstClr val="black">
                  <a:tint val="75000"/>
                </a:prstClr>
              </a:solidFill>
              <a:latin typeface="Calibri"/>
            </a:endParaRPr>
          </a:p>
        </p:txBody>
      </p:sp>
      <p:pic>
        <p:nvPicPr>
          <p:cNvPr id="3" name="Picture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724400" y="649524"/>
            <a:ext cx="3962400" cy="4179503"/>
          </a:xfrm>
          <a:prstGeom prst="rect">
            <a:avLst/>
          </a:prstGeom>
        </p:spPr>
      </p:pic>
      <p:sp>
        <p:nvSpPr>
          <p:cNvPr id="4" name="TextBox 3"/>
          <p:cNvSpPr txBox="1"/>
          <p:nvPr/>
        </p:nvSpPr>
        <p:spPr>
          <a:xfrm>
            <a:off x="685800" y="1276350"/>
            <a:ext cx="3352800" cy="3046988"/>
          </a:xfrm>
          <a:prstGeom prst="rect">
            <a:avLst/>
          </a:prstGeom>
          <a:noFill/>
        </p:spPr>
        <p:txBody>
          <a:bodyPr wrap="square" rtlCol="0">
            <a:spAutoFit/>
          </a:bodyPr>
          <a:lstStyle/>
          <a:p>
            <a:r>
              <a:rPr lang="en-US" sz="2400" b="1" dirty="0"/>
              <a:t>EnergyWhiz.com</a:t>
            </a:r>
          </a:p>
          <a:p>
            <a:endParaRPr lang="en-US" sz="2400" dirty="0"/>
          </a:p>
          <a:p>
            <a:r>
              <a:rPr lang="en-US" sz="2400" dirty="0"/>
              <a:t>Teams create a webpage that documents their project’s evolution </a:t>
            </a:r>
          </a:p>
          <a:p>
            <a:endParaRPr lang="en-US" sz="2400" dirty="0"/>
          </a:p>
          <a:p>
            <a:r>
              <a:rPr lang="en-US" sz="2400" dirty="0"/>
              <a:t>Online design log and 0utreach tool</a:t>
            </a:r>
          </a:p>
        </p:txBody>
      </p:sp>
      <p:sp>
        <p:nvSpPr>
          <p:cNvPr id="6" name="Title 1"/>
          <p:cNvSpPr txBox="1">
            <a:spLocks/>
          </p:cNvSpPr>
          <p:nvPr/>
        </p:nvSpPr>
        <p:spPr>
          <a:xfrm>
            <a:off x="685800" y="-188676"/>
            <a:ext cx="8001000" cy="838200"/>
          </a:xfrm>
          <a:prstGeom prst="rect">
            <a:avLst/>
          </a:prstGeom>
        </p:spPr>
        <p:txBody>
          <a:bodyPr vert="horz" lIns="68567" tIns="34289" rIns="68567" bIns="34289" rtlCol="0" anchor="ctr">
            <a:normAutofit/>
          </a:bodyPr>
          <a:lstStyle>
            <a:lvl1pPr algn="ctr" defTabSz="685647" rtl="0" eaLnBrk="1" latinLnBrk="0" hangingPunct="1">
              <a:spcBef>
                <a:spcPct val="0"/>
              </a:spcBef>
              <a:buNone/>
              <a:defRPr sz="3300" b="1" kern="1200">
                <a:solidFill>
                  <a:srgbClr val="000000"/>
                </a:solidFill>
                <a:effectLst>
                  <a:outerShdw blurRad="38100" dist="38100" dir="2700000" algn="tl">
                    <a:srgbClr val="000000">
                      <a:alpha val="43137"/>
                    </a:srgbClr>
                  </a:outerShdw>
                </a:effectLst>
                <a:latin typeface="+mj-lt"/>
                <a:ea typeface="+mj-ea"/>
                <a:cs typeface="+mj-cs"/>
              </a:defRPr>
            </a:lvl1pPr>
          </a:lstStyle>
          <a:p>
            <a:r>
              <a:rPr lang="en-US" dirty="0"/>
              <a:t>EnergyWhiz Project Webpages</a:t>
            </a:r>
          </a:p>
        </p:txBody>
      </p:sp>
    </p:spTree>
    <p:extLst>
      <p:ext uri="{BB962C8B-B14F-4D97-AF65-F5344CB8AC3E}">
        <p14:creationId xmlns:p14="http://schemas.microsoft.com/office/powerpoint/2010/main" val="17573415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7E31BDC-FA16-417B-836D-1FFC5CB85E3B}" type="slidenum">
              <a:rPr lang="en-US" smtClean="0">
                <a:solidFill>
                  <a:prstClr val="black">
                    <a:tint val="75000"/>
                  </a:prstClr>
                </a:solidFill>
                <a:latin typeface="Calibri"/>
              </a:rPr>
              <a:pPr/>
              <a:t>9</a:t>
            </a:fld>
            <a:endParaRPr lang="en-US">
              <a:solidFill>
                <a:prstClr val="black">
                  <a:tint val="75000"/>
                </a:prstClr>
              </a:solidFill>
              <a:latin typeface="Calibri"/>
            </a:endParaRPr>
          </a:p>
        </p:txBody>
      </p:sp>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8200" y="829260"/>
            <a:ext cx="4005727" cy="3857043"/>
          </a:xfrm>
          <a:prstGeom prst="rect">
            <a:avLst/>
          </a:prstGeom>
        </p:spPr>
      </p:pic>
      <p:sp>
        <p:nvSpPr>
          <p:cNvPr id="4" name="TextBox 3"/>
          <p:cNvSpPr txBox="1"/>
          <p:nvPr/>
        </p:nvSpPr>
        <p:spPr>
          <a:xfrm>
            <a:off x="2514600" y="96963"/>
            <a:ext cx="7073660" cy="600164"/>
          </a:xfrm>
          <a:prstGeom prst="rect">
            <a:avLst/>
          </a:prstGeom>
          <a:noFill/>
        </p:spPr>
        <p:txBody>
          <a:bodyPr wrap="square" rtlCol="0">
            <a:spAutoFit/>
          </a:bodyPr>
          <a:lstStyle/>
          <a:p>
            <a:r>
              <a:rPr lang="en-US" sz="3300" b="1" dirty="0"/>
              <a:t>Evaluation and Judging</a:t>
            </a:r>
          </a:p>
        </p:txBody>
      </p:sp>
      <p:sp>
        <p:nvSpPr>
          <p:cNvPr id="5" name="TextBox 4"/>
          <p:cNvSpPr txBox="1"/>
          <p:nvPr/>
        </p:nvSpPr>
        <p:spPr>
          <a:xfrm>
            <a:off x="304800" y="829260"/>
            <a:ext cx="4038600" cy="4647426"/>
          </a:xfrm>
          <a:prstGeom prst="rect">
            <a:avLst/>
          </a:prstGeom>
          <a:noFill/>
        </p:spPr>
        <p:txBody>
          <a:bodyPr wrap="square" rtlCol="0">
            <a:spAutoFit/>
          </a:bodyPr>
          <a:lstStyle/>
          <a:p>
            <a:pPr marL="342900" indent="-342900">
              <a:buFont typeface="Arial" panose="020B0604020202020204" pitchFamily="34" charset="0"/>
              <a:buChar char="•"/>
            </a:pPr>
            <a:r>
              <a:rPr lang="en-US" sz="2400" dirty="0"/>
              <a:t>Student and team projects are reviewed online.</a:t>
            </a:r>
          </a:p>
          <a:p>
            <a:endParaRPr lang="en-US" sz="1600" dirty="0"/>
          </a:p>
          <a:p>
            <a:pPr marL="342900" indent="-342900">
              <a:buFont typeface="Arial" panose="020B0604020202020204" pitchFamily="34" charset="0"/>
              <a:buChar char="•"/>
            </a:pPr>
            <a:r>
              <a:rPr lang="en-US" sz="2400" dirty="0"/>
              <a:t>Projects are evaluated and given scores by a team of judges.</a:t>
            </a:r>
          </a:p>
          <a:p>
            <a:endParaRPr lang="en-US" sz="1600" dirty="0"/>
          </a:p>
          <a:p>
            <a:pPr marL="342900" indent="-342900">
              <a:buFont typeface="Arial" panose="020B0604020202020204" pitchFamily="34" charset="0"/>
              <a:buChar char="•"/>
            </a:pPr>
            <a:r>
              <a:rPr lang="en-US" sz="2400" dirty="0"/>
              <a:t>Judges represent business, industry, energy research, education and public outreach.</a:t>
            </a:r>
          </a:p>
          <a:p>
            <a:endParaRPr lang="en-US" sz="2400" dirty="0"/>
          </a:p>
          <a:p>
            <a:endParaRPr lang="en-US" sz="2400" dirty="0"/>
          </a:p>
        </p:txBody>
      </p:sp>
    </p:spTree>
    <p:extLst>
      <p:ext uri="{BB962C8B-B14F-4D97-AF65-F5344CB8AC3E}">
        <p14:creationId xmlns:p14="http://schemas.microsoft.com/office/powerpoint/2010/main" val="206300004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110899</TotalTime>
  <Words>3324</Words>
  <Application>Microsoft Macintosh PowerPoint</Application>
  <PresentationFormat>On-screen Show (16:9)</PresentationFormat>
  <Paragraphs>265</Paragraphs>
  <Slides>32</Slides>
  <Notes>27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Allegro BT</vt:lpstr>
      <vt:lpstr>Arial</vt:lpstr>
      <vt:lpstr>Calibri</vt:lpstr>
      <vt:lpstr>1_Office Theme</vt:lpstr>
      <vt:lpstr>PowerPoint Presentation</vt:lpstr>
      <vt:lpstr>What is EnergyWhiz?</vt:lpstr>
      <vt:lpstr>EnergyWhiz.com</vt:lpstr>
      <vt:lpstr>EnergyWhiz.com</vt:lpstr>
      <vt:lpstr>EnergyWhiz.com</vt:lpstr>
      <vt:lpstr>EnergyWhiz.com</vt:lpstr>
      <vt:lpstr>PowerPoint Presentation</vt:lpstr>
      <vt:lpstr>PowerPoint Presentation</vt:lpstr>
      <vt:lpstr>PowerPoint Presentation</vt:lpstr>
      <vt:lpstr>EnergyWhiz Competitions</vt:lpstr>
      <vt:lpstr>EnergyWhiz Competitions</vt:lpstr>
      <vt:lpstr>EnergyWhiz Competitions</vt:lpstr>
      <vt:lpstr>EnergyWhiz Competitions</vt:lpstr>
      <vt:lpstr>EnergyWhiz Competitions</vt:lpstr>
      <vt:lpstr>EnergyWhiz Competitions</vt:lpstr>
      <vt:lpstr>EnergyWhiz Competitions</vt:lpstr>
      <vt:lpstr>EnergyWhiz Competitions</vt:lpstr>
      <vt:lpstr>EnergyWhiz Competitions</vt:lpstr>
      <vt:lpstr>EnergyWhiz Competitions</vt:lpstr>
      <vt:lpstr>PowerPoint Presentation</vt:lpstr>
      <vt:lpstr>PowerPoint Presentation</vt:lpstr>
      <vt:lpstr>PowerPoint Presentation</vt:lpstr>
      <vt:lpstr>EnergyWhiz Competitions</vt:lpstr>
      <vt:lpstr>EnergyWhiz Competitions</vt:lpstr>
      <vt:lpstr>EnergyWhiz Competitions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Sherri Shields</dc:creator>
  <cp:lastModifiedBy>Nicholas Waters</cp:lastModifiedBy>
  <cp:revision>1465</cp:revision>
  <cp:lastPrinted>2018-03-28T18:45:58Z</cp:lastPrinted>
  <dcterms:created xsi:type="dcterms:W3CDTF">2010-10-21T17:38:20Z</dcterms:created>
  <dcterms:modified xsi:type="dcterms:W3CDTF">2024-10-29T18:29:41Z</dcterms:modified>
</cp:coreProperties>
</file>