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30" r:id="rId3"/>
    <p:sldId id="295" r:id="rId4"/>
    <p:sldId id="331" r:id="rId5"/>
    <p:sldId id="332" r:id="rId6"/>
    <p:sldId id="381" r:id="rId7"/>
    <p:sldId id="382" r:id="rId8"/>
    <p:sldId id="378" r:id="rId9"/>
    <p:sldId id="372" r:id="rId10"/>
    <p:sldId id="383" r:id="rId11"/>
    <p:sldId id="371" r:id="rId12"/>
    <p:sldId id="365" r:id="rId13"/>
    <p:sldId id="379"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003399"/>
    <a:srgbClr val="00007E"/>
    <a:srgbClr val="000092"/>
    <a:srgbClr val="FCDE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3" autoAdjust="0"/>
    <p:restoredTop sz="94912" autoAdjust="0"/>
  </p:normalViewPr>
  <p:slideViewPr>
    <p:cSldViewPr>
      <p:cViewPr varScale="1">
        <p:scale>
          <a:sx n="128" d="100"/>
          <a:sy n="128" d="100"/>
        </p:scale>
        <p:origin x="16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2"/>
            <a:ext cx="2982912" cy="466725"/>
          </a:xfrm>
          <a:prstGeom prst="rect">
            <a:avLst/>
          </a:prstGeom>
        </p:spPr>
        <p:txBody>
          <a:bodyPr vert="horz" lIns="91440" tIns="45720" rIns="91440" bIns="45720" rtlCol="0"/>
          <a:lstStyle>
            <a:lvl1pPr algn="r">
              <a:defRPr sz="1200"/>
            </a:lvl1pPr>
          </a:lstStyle>
          <a:p>
            <a:fld id="{36664580-F217-48DF-AEAF-76154E73E6FD}" type="datetimeFigureOut">
              <a:rPr lang="en-US" smtClean="0"/>
              <a:t>10/10/19</a:t>
            </a:fld>
            <a:endParaRPr lang="en-US"/>
          </a:p>
        </p:txBody>
      </p:sp>
      <p:sp>
        <p:nvSpPr>
          <p:cNvPr id="4" name="Slide Image Placeholder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7"/>
            <a:ext cx="55054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7"/>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7"/>
            <a:ext cx="2982912" cy="466725"/>
          </a:xfrm>
          <a:prstGeom prst="rect">
            <a:avLst/>
          </a:prstGeom>
        </p:spPr>
        <p:txBody>
          <a:bodyPr vert="horz" lIns="91440" tIns="45720" rIns="91440" bIns="45720" rtlCol="0" anchor="b"/>
          <a:lstStyle>
            <a:lvl1pPr algn="r">
              <a:defRPr sz="1200"/>
            </a:lvl1pPr>
          </a:lstStyle>
          <a:p>
            <a:fld id="{1875B345-17D1-4DF1-A47A-F1A6144D1411}" type="slidenum">
              <a:rPr lang="en-US" smtClean="0"/>
              <a:t>‹#›</a:t>
            </a:fld>
            <a:endParaRPr lang="en-US"/>
          </a:p>
        </p:txBody>
      </p:sp>
    </p:spTree>
    <p:extLst>
      <p:ext uri="{BB962C8B-B14F-4D97-AF65-F5344CB8AC3E}">
        <p14:creationId xmlns:p14="http://schemas.microsoft.com/office/powerpoint/2010/main" val="3023895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1</a:t>
            </a:fld>
            <a:endParaRPr lang="en-US"/>
          </a:p>
        </p:txBody>
      </p:sp>
    </p:spTree>
    <p:extLst>
      <p:ext uri="{BB962C8B-B14F-4D97-AF65-F5344CB8AC3E}">
        <p14:creationId xmlns:p14="http://schemas.microsoft.com/office/powerpoint/2010/main" val="1676780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Repetitions of the same thing (i.e. a string of dominoes falling) is considered one ‘step’</a:t>
            </a:r>
          </a:p>
          <a:p>
            <a:endParaRPr lang="en-US" dirty="0"/>
          </a:p>
          <a:p>
            <a:r>
              <a:rPr lang="en-US" dirty="0"/>
              <a:t>The electricity from the battery should be used in a meaningful way—for example, using the battery as a pendulum or as a counter-weight, is not considered a good way to use the battery!</a:t>
            </a:r>
          </a:p>
          <a:p>
            <a:endParaRPr lang="en-US" dirty="0"/>
          </a:p>
          <a:p>
            <a:r>
              <a:rPr lang="en-US" dirty="0"/>
              <a:t>Teams choose their own end goal—ringing a bell, flipping over a playing card, watering a plant, etc., and then design their machine to complete this end goal as close (+ or -) to 1 minute as possible.  Points are awarded for the accuracy of their timing.</a:t>
            </a:r>
          </a:p>
        </p:txBody>
      </p:sp>
      <p:sp>
        <p:nvSpPr>
          <p:cNvPr id="4" name="Slide Number Placeholder 3"/>
          <p:cNvSpPr>
            <a:spLocks noGrp="1"/>
          </p:cNvSpPr>
          <p:nvPr>
            <p:ph type="sldNum" sz="quarter" idx="10"/>
          </p:nvPr>
        </p:nvSpPr>
        <p:spPr/>
        <p:txBody>
          <a:bodyPr/>
          <a:lstStyle/>
          <a:p>
            <a:fld id="{1875B345-17D1-4DF1-A47A-F1A6144D1411}" type="slidenum">
              <a:rPr lang="en-US" smtClean="0"/>
              <a:t>10</a:t>
            </a:fld>
            <a:endParaRPr lang="en-US"/>
          </a:p>
        </p:txBody>
      </p:sp>
    </p:spTree>
    <p:extLst>
      <p:ext uri="{BB962C8B-B14F-4D97-AF65-F5344CB8AC3E}">
        <p14:creationId xmlns:p14="http://schemas.microsoft.com/office/powerpoint/2010/main" val="3559648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11</a:t>
            </a:fld>
            <a:endParaRPr lang="en-US"/>
          </a:p>
        </p:txBody>
      </p:sp>
    </p:spTree>
    <p:extLst>
      <p:ext uri="{BB962C8B-B14F-4D97-AF65-F5344CB8AC3E}">
        <p14:creationId xmlns:p14="http://schemas.microsoft.com/office/powerpoint/2010/main" val="833519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12</a:t>
            </a:fld>
            <a:endParaRPr lang="en-US"/>
          </a:p>
        </p:txBody>
      </p:sp>
    </p:spTree>
    <p:extLst>
      <p:ext uri="{BB962C8B-B14F-4D97-AF65-F5344CB8AC3E}">
        <p14:creationId xmlns:p14="http://schemas.microsoft.com/office/powerpoint/2010/main" val="2192553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13</a:t>
            </a:fld>
            <a:endParaRPr lang="en-US"/>
          </a:p>
        </p:txBody>
      </p:sp>
    </p:spTree>
    <p:extLst>
      <p:ext uri="{BB962C8B-B14F-4D97-AF65-F5344CB8AC3E}">
        <p14:creationId xmlns:p14="http://schemas.microsoft.com/office/powerpoint/2010/main" val="152888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2</a:t>
            </a:fld>
            <a:endParaRPr lang="en-US"/>
          </a:p>
        </p:txBody>
      </p:sp>
    </p:spTree>
    <p:extLst>
      <p:ext uri="{BB962C8B-B14F-4D97-AF65-F5344CB8AC3E}">
        <p14:creationId xmlns:p14="http://schemas.microsoft.com/office/powerpoint/2010/main" val="31731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3</a:t>
            </a:fld>
            <a:endParaRPr lang="en-US"/>
          </a:p>
        </p:txBody>
      </p:sp>
    </p:spTree>
    <p:extLst>
      <p:ext uri="{BB962C8B-B14F-4D97-AF65-F5344CB8AC3E}">
        <p14:creationId xmlns:p14="http://schemas.microsoft.com/office/powerpoint/2010/main" val="76256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4</a:t>
            </a:fld>
            <a:endParaRPr lang="en-US"/>
          </a:p>
        </p:txBody>
      </p:sp>
    </p:spTree>
    <p:extLst>
      <p:ext uri="{BB962C8B-B14F-4D97-AF65-F5344CB8AC3E}">
        <p14:creationId xmlns:p14="http://schemas.microsoft.com/office/powerpoint/2010/main" val="157747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5</a:t>
            </a:fld>
            <a:endParaRPr lang="en-US"/>
          </a:p>
        </p:txBody>
      </p:sp>
    </p:spTree>
    <p:extLst>
      <p:ext uri="{BB962C8B-B14F-4D97-AF65-F5344CB8AC3E}">
        <p14:creationId xmlns:p14="http://schemas.microsoft.com/office/powerpoint/2010/main" val="3666564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 components are the big showy parts of the machine.  </a:t>
            </a:r>
          </a:p>
          <a:p>
            <a:endParaRPr lang="en-US" dirty="0"/>
          </a:p>
          <a:p>
            <a:r>
              <a:rPr lang="en-US" dirty="0"/>
              <a:t>Connectors are things such as domino runs, cars or balls rolling from one section to another, or items dropping onto other parts of the machine.  These are used to transfer the energy between the larger, more technical parts of the machine. </a:t>
            </a:r>
          </a:p>
        </p:txBody>
      </p:sp>
      <p:sp>
        <p:nvSpPr>
          <p:cNvPr id="4" name="Slide Number Placeholder 3"/>
          <p:cNvSpPr>
            <a:spLocks noGrp="1"/>
          </p:cNvSpPr>
          <p:nvPr>
            <p:ph type="sldNum" sz="quarter" idx="10"/>
          </p:nvPr>
        </p:nvSpPr>
        <p:spPr/>
        <p:txBody>
          <a:bodyPr/>
          <a:lstStyle/>
          <a:p>
            <a:fld id="{1875B345-17D1-4DF1-A47A-F1A6144D1411}" type="slidenum">
              <a:rPr lang="en-US" smtClean="0"/>
              <a:t>6</a:t>
            </a:fld>
            <a:endParaRPr lang="en-US"/>
          </a:p>
        </p:txBody>
      </p:sp>
    </p:spTree>
    <p:extLst>
      <p:ext uri="{BB962C8B-B14F-4D97-AF65-F5344CB8AC3E}">
        <p14:creationId xmlns:p14="http://schemas.microsoft.com/office/powerpoint/2010/main" val="4073007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gaps – pieces added (or removed) to stop the flow of energy at that point.  These are used to keep the machine from ‘tripping’ accidentally during the building and testing phases.  Just be sure to remove them all before starting the filmed ‘run’.</a:t>
            </a:r>
          </a:p>
          <a:p>
            <a:endParaRPr lang="en-US" dirty="0"/>
          </a:p>
          <a:p>
            <a:r>
              <a:rPr lang="en-US" dirty="0"/>
              <a:t>Domino hinges are pieces of tape that affix the domino on the side it will fall on, so that they can be set back up quickly.</a:t>
            </a:r>
          </a:p>
          <a:p>
            <a:endParaRPr lang="en-US" dirty="0"/>
          </a:p>
          <a:p>
            <a:r>
              <a:rPr lang="en-US" dirty="0"/>
              <a:t>The use of a theme, the addition of artistic elements and humor all add points in the judging of the machine.</a:t>
            </a:r>
          </a:p>
        </p:txBody>
      </p:sp>
      <p:sp>
        <p:nvSpPr>
          <p:cNvPr id="4" name="Slide Number Placeholder 3"/>
          <p:cNvSpPr>
            <a:spLocks noGrp="1"/>
          </p:cNvSpPr>
          <p:nvPr>
            <p:ph type="sldNum" sz="quarter" idx="10"/>
          </p:nvPr>
        </p:nvSpPr>
        <p:spPr/>
        <p:txBody>
          <a:bodyPr/>
          <a:lstStyle/>
          <a:p>
            <a:fld id="{1875B345-17D1-4DF1-A47A-F1A6144D1411}" type="slidenum">
              <a:rPr lang="en-US" smtClean="0"/>
              <a:t>7</a:t>
            </a:fld>
            <a:endParaRPr lang="en-US"/>
          </a:p>
        </p:txBody>
      </p:sp>
    </p:spTree>
    <p:extLst>
      <p:ext uri="{BB962C8B-B14F-4D97-AF65-F5344CB8AC3E}">
        <p14:creationId xmlns:p14="http://schemas.microsoft.com/office/powerpoint/2010/main" val="1986015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8</a:t>
            </a:fld>
            <a:endParaRPr lang="en-US"/>
          </a:p>
        </p:txBody>
      </p:sp>
    </p:spTree>
    <p:extLst>
      <p:ext uri="{BB962C8B-B14F-4D97-AF65-F5344CB8AC3E}">
        <p14:creationId xmlns:p14="http://schemas.microsoft.com/office/powerpoint/2010/main" val="1601902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75B345-17D1-4DF1-A47A-F1A6144D1411}" type="slidenum">
              <a:rPr lang="en-US" smtClean="0"/>
              <a:t>9</a:t>
            </a:fld>
            <a:endParaRPr lang="en-US"/>
          </a:p>
        </p:txBody>
      </p:sp>
    </p:spTree>
    <p:extLst>
      <p:ext uri="{BB962C8B-B14F-4D97-AF65-F5344CB8AC3E}">
        <p14:creationId xmlns:p14="http://schemas.microsoft.com/office/powerpoint/2010/main" val="1817377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b="1"/>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Title 1"/>
          <p:cNvSpPr txBox="1">
            <a:spLocks/>
          </p:cNvSpPr>
          <p:nvPr userDrawn="1"/>
        </p:nvSpPr>
        <p:spPr>
          <a:xfrm>
            <a:off x="4038600" y="6300960"/>
            <a:ext cx="4191000" cy="228600"/>
          </a:xfrm>
          <a:prstGeom prst="rect">
            <a:avLst/>
          </a:prstGeom>
        </p:spPr>
        <p:txBody>
          <a:bodyPr vert="horz" lIns="91440" tIns="45720" rIns="91440" bIns="45720" rtlCol="0" anchor="ctr">
            <a:normAutofit fontScale="85000" lnSpcReduction="100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1200" b="0" i="1" u="none" strike="noStrike" kern="1200" cap="none" spc="0" normalizeH="0" baseline="0" noProof="0" dirty="0">
                <a:ln>
                  <a:noFill/>
                </a:ln>
                <a:solidFill>
                  <a:schemeClr val="tx1"/>
                </a:solidFill>
                <a:effectLst/>
                <a:uLnTx/>
                <a:uFillTx/>
                <a:latin typeface="+mj-lt"/>
                <a:ea typeface="+mj-ea"/>
                <a:cs typeface="+mj-cs"/>
              </a:rPr>
              <a:t>A Research Institute of the University of Central Florida</a:t>
            </a:r>
          </a:p>
        </p:txBody>
      </p:sp>
      <p:pic>
        <p:nvPicPr>
          <p:cNvPr id="10" name="Picture 9" descr="UCF-Yelo.png"/>
          <p:cNvPicPr>
            <a:picLocks noChangeAspect="1"/>
          </p:cNvPicPr>
          <p:nvPr userDrawn="1"/>
        </p:nvPicPr>
        <p:blipFill>
          <a:blip r:embed="rId2" cstate="print"/>
          <a:stretch>
            <a:fillRect/>
          </a:stretch>
        </p:blipFill>
        <p:spPr>
          <a:xfrm>
            <a:off x="8229600" y="6172200"/>
            <a:ext cx="388798" cy="414340"/>
          </a:xfrm>
          <a:prstGeom prst="rect">
            <a:avLst/>
          </a:prstGeom>
        </p:spPr>
      </p:pic>
      <p:sp>
        <p:nvSpPr>
          <p:cNvPr id="13" name="Rectangle 12"/>
          <p:cNvSpPr/>
          <p:nvPr userDrawn="1"/>
        </p:nvSpPr>
        <p:spPr>
          <a:xfrm>
            <a:off x="0" y="0"/>
            <a:ext cx="9144000" cy="3048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6705600"/>
            <a:ext cx="9144000" cy="1524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userDrawn="1"/>
        </p:nvCxnSpPr>
        <p:spPr>
          <a:xfrm>
            <a:off x="0" y="6705600"/>
            <a:ext cx="9144000" cy="0"/>
          </a:xfrm>
          <a:prstGeom prst="line">
            <a:avLst/>
          </a:prstGeom>
          <a:ln>
            <a:solidFill>
              <a:srgbClr val="FCDE04"/>
            </a:solidFill>
          </a:ln>
          <a:effectLst>
            <a:outerShdw blurRad="50800" dist="38100" dir="13500000" algn="br"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19" name="Straight Connector 18"/>
          <p:cNvCxnSpPr/>
          <p:nvPr userDrawn="1"/>
        </p:nvCxnSpPr>
        <p:spPr>
          <a:xfrm>
            <a:off x="0" y="304800"/>
            <a:ext cx="9144000" cy="0"/>
          </a:xfrm>
          <a:prstGeom prst="line">
            <a:avLst/>
          </a:prstGeom>
          <a:ln>
            <a:solidFill>
              <a:srgbClr val="FCDE04"/>
            </a:solidFill>
          </a:ln>
          <a:scene3d>
            <a:camera prst="orthographicFront"/>
            <a:lightRig rig="threePt" dir="t"/>
          </a:scene3d>
          <a:sp3d>
            <a:bevelT prst="slope"/>
          </a:sp3d>
        </p:spPr>
        <p:style>
          <a:lnRef idx="2">
            <a:schemeClr val="accent6"/>
          </a:lnRef>
          <a:fillRef idx="0">
            <a:schemeClr val="accent6"/>
          </a:fillRef>
          <a:effectRef idx="1">
            <a:schemeClr val="accent6"/>
          </a:effectRef>
          <a:fontRef idx="minor">
            <a:schemeClr val="tx1"/>
          </a:fontRef>
        </p:style>
      </p:cxn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5433" y="685800"/>
            <a:ext cx="8265493" cy="123129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8E133-2277-4D2E-8125-EB3FBB4A1069}" type="datetimeFigureOut">
              <a:rPr lang="en-US" smtClean="0"/>
              <a:pPr/>
              <a:t>10/10/19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8E133-2277-4D2E-8125-EB3FBB4A1069}" type="datetimeFigureOut">
              <a:rPr lang="en-US" smtClean="0"/>
              <a:pPr/>
              <a:t>10/10/19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458E133-2277-4D2E-8125-EB3FBB4A1069}" type="datetimeFigureOut">
              <a:rPr lang="en-US" smtClean="0"/>
              <a:pPr/>
              <a:t>10/10/19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58E133-2277-4D2E-8125-EB3FBB4A1069}" type="datetimeFigureOut">
              <a:rPr lang="en-US" smtClean="0"/>
              <a:pPr/>
              <a:t>10/10/19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58E133-2277-4D2E-8125-EB3FBB4A1069}" type="datetimeFigureOut">
              <a:rPr lang="en-US" smtClean="0"/>
              <a:pPr/>
              <a:t>10/10/19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58E133-2277-4D2E-8125-EB3FBB4A1069}" type="datetimeFigureOut">
              <a:rPr lang="en-US" smtClean="0"/>
              <a:pPr/>
              <a:t>10/10/19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58E133-2277-4D2E-8125-EB3FBB4A1069}" type="datetimeFigureOut">
              <a:rPr lang="en-US" smtClean="0"/>
              <a:pPr/>
              <a:t>10/10/19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8E133-2277-4D2E-8125-EB3FBB4A1069}" type="datetimeFigureOut">
              <a:rPr lang="en-US" smtClean="0"/>
              <a:pPr/>
              <a:t>10/10/19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58E133-2277-4D2E-8125-EB3FBB4A1069}" type="datetimeFigureOut">
              <a:rPr lang="en-US" smtClean="0"/>
              <a:pPr/>
              <a:t>10/10/19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58E133-2277-4D2E-8125-EB3FBB4A1069}" type="datetimeFigureOut">
              <a:rPr lang="en-US" smtClean="0"/>
              <a:pPr/>
              <a:t>10/10/19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BDC-FA16-417B-836D-1FFC5CB85E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2484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8E133-2277-4D2E-8125-EB3FBB4A1069}" type="datetimeFigureOut">
              <a:rPr lang="en-US" smtClean="0"/>
              <a:pPr/>
              <a:t>10/10/19</a:t>
            </a:fld>
            <a:endParaRPr lang="en-US"/>
          </a:p>
        </p:txBody>
      </p:sp>
      <p:sp>
        <p:nvSpPr>
          <p:cNvPr id="5" name="Footer Placeholder 4"/>
          <p:cNvSpPr>
            <a:spLocks noGrp="1"/>
          </p:cNvSpPr>
          <p:nvPr>
            <p:ph type="ftr" sz="quarter" idx="3"/>
          </p:nvPr>
        </p:nvSpPr>
        <p:spPr>
          <a:xfrm>
            <a:off x="3124200" y="62484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Picture 5" descr="FSEClogo_2010.jpg"/>
          <p:cNvPicPr>
            <a:picLocks noChangeAspect="1"/>
          </p:cNvPicPr>
          <p:nvPr userDrawn="1"/>
        </p:nvPicPr>
        <p:blipFill>
          <a:blip r:embed="rId13" cstate="print"/>
          <a:srcRect/>
          <a:stretch>
            <a:fillRect/>
          </a:stretch>
        </p:blipFill>
        <p:spPr bwMode="auto">
          <a:xfrm>
            <a:off x="7696200" y="5943600"/>
            <a:ext cx="1158875" cy="695034"/>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2484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31BDC-FA16-417B-836D-1FFC5CB85E3B}" type="slidenum">
              <a:rPr lang="en-US" smtClean="0"/>
              <a:pPr/>
              <a:t>‹#›</a:t>
            </a:fld>
            <a:endParaRPr lang="en-US"/>
          </a:p>
        </p:txBody>
      </p:sp>
      <p:pic>
        <p:nvPicPr>
          <p:cNvPr id="9" name="Picture 8" descr="UCF-Yelo.png"/>
          <p:cNvPicPr>
            <a:picLocks noChangeAspect="1"/>
          </p:cNvPicPr>
          <p:nvPr userDrawn="1"/>
        </p:nvPicPr>
        <p:blipFill>
          <a:blip r:embed="rId14" cstate="print"/>
          <a:stretch>
            <a:fillRect/>
          </a:stretch>
        </p:blipFill>
        <p:spPr>
          <a:xfrm>
            <a:off x="457200" y="5943600"/>
            <a:ext cx="388798" cy="414340"/>
          </a:xfrm>
          <a:prstGeom prst="rect">
            <a:avLst/>
          </a:prstGeom>
        </p:spPr>
      </p:pic>
      <p:sp>
        <p:nvSpPr>
          <p:cNvPr id="10" name="Rectangle 9"/>
          <p:cNvSpPr/>
          <p:nvPr userDrawn="1"/>
        </p:nvSpPr>
        <p:spPr>
          <a:xfrm>
            <a:off x="0" y="0"/>
            <a:ext cx="9144000" cy="3048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userDrawn="1"/>
        </p:nvCxnSpPr>
        <p:spPr>
          <a:xfrm>
            <a:off x="0" y="304800"/>
            <a:ext cx="9144000" cy="0"/>
          </a:xfrm>
          <a:prstGeom prst="line">
            <a:avLst/>
          </a:prstGeom>
          <a:ln>
            <a:solidFill>
              <a:srgbClr val="FCDE04"/>
            </a:solidFill>
          </a:ln>
        </p:spPr>
        <p:style>
          <a:lnRef idx="2">
            <a:schemeClr val="accent6"/>
          </a:lnRef>
          <a:fillRef idx="0">
            <a:schemeClr val="accent6"/>
          </a:fillRef>
          <a:effectRef idx="1">
            <a:schemeClr val="accent6"/>
          </a:effectRef>
          <a:fontRef idx="minor">
            <a:schemeClr val="tx1"/>
          </a:fontRef>
        </p:style>
      </p:cxnSp>
      <p:sp>
        <p:nvSpPr>
          <p:cNvPr id="14" name="Rectangle 13"/>
          <p:cNvSpPr/>
          <p:nvPr userDrawn="1"/>
        </p:nvSpPr>
        <p:spPr>
          <a:xfrm>
            <a:off x="0" y="6553200"/>
            <a:ext cx="9144000" cy="3048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userDrawn="1"/>
        </p:nvCxnSpPr>
        <p:spPr>
          <a:xfrm>
            <a:off x="0" y="6553200"/>
            <a:ext cx="9144000" cy="0"/>
          </a:xfrm>
          <a:prstGeom prst="line">
            <a:avLst/>
          </a:prstGeom>
          <a:ln>
            <a:solidFill>
              <a:srgbClr val="FCDE04"/>
            </a:solidFill>
          </a:ln>
        </p:spPr>
        <p:style>
          <a:lnRef idx="2">
            <a:schemeClr val="accent6"/>
          </a:lnRef>
          <a:fillRef idx="0">
            <a:schemeClr val="accent6"/>
          </a:fillRef>
          <a:effectRef idx="1">
            <a:schemeClr val="accent6"/>
          </a:effectRef>
          <a:fontRef idx="minor">
            <a:schemeClr val="tx1"/>
          </a:fontRef>
        </p:style>
      </p:cxnSp>
      <p:sp>
        <p:nvSpPr>
          <p:cNvPr id="16" name="TextBox 15"/>
          <p:cNvSpPr txBox="1"/>
          <p:nvPr userDrawn="1"/>
        </p:nvSpPr>
        <p:spPr>
          <a:xfrm>
            <a:off x="457200" y="6581001"/>
            <a:ext cx="8229600" cy="276999"/>
          </a:xfrm>
          <a:prstGeom prst="rect">
            <a:avLst/>
          </a:prstGeom>
          <a:noFill/>
        </p:spPr>
        <p:txBody>
          <a:bodyPr wrap="square" rtlCol="0">
            <a:spAutoFit/>
          </a:bodyPr>
          <a:lstStyle/>
          <a:p>
            <a:pPr algn="ctr"/>
            <a:r>
              <a:rPr lang="en-US" sz="1200" i="0" dirty="0">
                <a:solidFill>
                  <a:schemeClr val="bg1">
                    <a:lumMod val="50000"/>
                  </a:schemeClr>
                </a:solidFill>
                <a:effectLst/>
              </a:rPr>
              <a:t>FLORIDA SOLAR</a:t>
            </a:r>
            <a:r>
              <a:rPr lang="en-US" sz="1200" i="0" baseline="0" dirty="0">
                <a:solidFill>
                  <a:schemeClr val="bg1">
                    <a:lumMod val="50000"/>
                  </a:schemeClr>
                </a:solidFill>
                <a:effectLst/>
              </a:rPr>
              <a:t> ENERGY CENTER — A Research Institute of the University of Central Florida</a:t>
            </a:r>
            <a:endParaRPr lang="en-US" sz="1200" i="0" dirty="0">
              <a:solidFill>
                <a:schemeClr val="bg1">
                  <a:lumMod val="50000"/>
                </a:schemeClr>
              </a:solidFill>
              <a:effectLs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rgbClr val="000066"/>
          </a:solidFill>
          <a:latin typeface="+mj-lt"/>
          <a:ea typeface="+mj-ea"/>
          <a:cs typeface="+mj-cs"/>
        </a:defRPr>
      </a:lvl1pPr>
    </p:titleStyle>
    <p:bodyStyle>
      <a:lvl1pPr marL="342900" indent="-342900" algn="l" defTabSz="914400" rtl="0" eaLnBrk="1" latinLnBrk="0" hangingPunct="1">
        <a:spcBef>
          <a:spcPct val="20000"/>
        </a:spcBef>
        <a:buClr>
          <a:srgbClr val="FCDE0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FCDE04"/>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fsec.ucf.edu/go/energywhiz"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ergyresearch.ucf.edu/wp-content/uploads/2019/08/Carillon-Elementary-Carillon-ET-Machine.mp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MrbDg_aO1LQ"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cv5WLLYo-f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youtube.com/watch?v=VdSSOAtIrY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dS54eW2l4Sc&amp;feature=iv&amp;src_vid=VdSSOAtIrYU&amp;annotation_id=annotation_234974823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066799"/>
          </a:xfrm>
        </p:spPr>
        <p:txBody>
          <a:bodyPr>
            <a:normAutofit fontScale="90000"/>
          </a:bodyPr>
          <a:lstStyle/>
          <a:p>
            <a:r>
              <a:rPr lang="en-US" sz="4400" dirty="0"/>
              <a:t>Energy Transfer Machine</a:t>
            </a:r>
            <a:br>
              <a:rPr lang="en-US" dirty="0"/>
            </a:br>
            <a:endParaRPr lang="en-US" dirty="0"/>
          </a:p>
        </p:txBody>
      </p:sp>
      <p:sp>
        <p:nvSpPr>
          <p:cNvPr id="3" name="Subtitle 2"/>
          <p:cNvSpPr>
            <a:spLocks noGrp="1"/>
          </p:cNvSpPr>
          <p:nvPr>
            <p:ph type="subTitle" idx="1"/>
          </p:nvPr>
        </p:nvSpPr>
        <p:spPr>
          <a:xfrm>
            <a:off x="1371600" y="3657600"/>
            <a:ext cx="6400800" cy="1524000"/>
          </a:xfrm>
        </p:spPr>
        <p:txBody>
          <a:bodyPr>
            <a:normAutofit fontScale="85000" lnSpcReduction="20000"/>
          </a:bodyPr>
          <a:lstStyle/>
          <a:p>
            <a:r>
              <a:rPr lang="en-US" sz="2800" dirty="0"/>
              <a:t>Penny Hall and Susan </a:t>
            </a:r>
            <a:r>
              <a:rPr lang="en-US" sz="2800" dirty="0" err="1"/>
              <a:t>Schleith</a:t>
            </a:r>
            <a:endParaRPr lang="en-US" sz="2800" dirty="0"/>
          </a:p>
          <a:p>
            <a:r>
              <a:rPr lang="en-US" sz="2800" b="1" dirty="0"/>
              <a:t>Maker Discovery Day! </a:t>
            </a:r>
          </a:p>
          <a:p>
            <a:r>
              <a:rPr lang="en-US" sz="2800" dirty="0"/>
              <a:t>Florida Solar Energy Center</a:t>
            </a:r>
          </a:p>
          <a:p>
            <a:r>
              <a:rPr lang="en-US" sz="2800" dirty="0"/>
              <a:t>October 11, 2019</a:t>
            </a:r>
          </a:p>
          <a:p>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91" y="609600"/>
            <a:ext cx="8229600" cy="914400"/>
          </a:xfrm>
        </p:spPr>
        <p:txBody>
          <a:bodyPr>
            <a:noAutofit/>
          </a:bodyPr>
          <a:lstStyle/>
          <a:p>
            <a:r>
              <a:rPr lang="en-US" dirty="0"/>
              <a:t>ETM Rules</a:t>
            </a:r>
          </a:p>
        </p:txBody>
      </p:sp>
      <p:sp>
        <p:nvSpPr>
          <p:cNvPr id="5" name="TextBox 4"/>
          <p:cNvSpPr txBox="1"/>
          <p:nvPr/>
        </p:nvSpPr>
        <p:spPr>
          <a:xfrm>
            <a:off x="533400" y="1676400"/>
            <a:ext cx="4191000" cy="3785652"/>
          </a:xfrm>
          <a:prstGeom prst="rect">
            <a:avLst/>
          </a:prstGeom>
          <a:noFill/>
        </p:spPr>
        <p:txBody>
          <a:bodyPr wrap="square" rtlCol="0">
            <a:spAutoFit/>
          </a:bodyPr>
          <a:lstStyle/>
          <a:p>
            <a:r>
              <a:rPr lang="en-US" sz="2400" b="1" dirty="0"/>
              <a:t>The teams:</a:t>
            </a:r>
          </a:p>
          <a:p>
            <a:pPr marL="342900" indent="-342900">
              <a:buFont typeface="Arial" panose="020B0604020202020204" pitchFamily="34" charset="0"/>
              <a:buChar char="•"/>
            </a:pPr>
            <a:r>
              <a:rPr lang="en-US" sz="2400" b="1" dirty="0"/>
              <a:t>consist of 2 – 6 students in grades 4 – 12</a:t>
            </a:r>
          </a:p>
          <a:p>
            <a:pPr marL="342900" indent="-342900">
              <a:buFont typeface="Arial" panose="020B0604020202020204" pitchFamily="34" charset="0"/>
              <a:buChar char="•"/>
            </a:pPr>
            <a:r>
              <a:rPr lang="en-US" sz="2400" b="1" dirty="0"/>
              <a:t>submit a video of their machine in action</a:t>
            </a:r>
          </a:p>
          <a:p>
            <a:pPr marL="342900" indent="-342900">
              <a:buFont typeface="Arial" panose="020B0604020202020204" pitchFamily="34" charset="0"/>
              <a:buChar char="•"/>
            </a:pPr>
            <a:r>
              <a:rPr lang="en-US" sz="2400" b="1" dirty="0"/>
              <a:t>are  judged on complexity, creativity, number of energy transfers and the team’s ability to explain their machine</a:t>
            </a:r>
            <a:endParaRPr lang="en-US" sz="2400" b="1" dirty="0">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7275" y="1905000"/>
            <a:ext cx="3782291" cy="2971800"/>
          </a:xfrm>
          <a:prstGeom prst="rect">
            <a:avLst/>
          </a:prstGeom>
        </p:spPr>
      </p:pic>
      <p:sp>
        <p:nvSpPr>
          <p:cNvPr id="4" name="TextBox 3"/>
          <p:cNvSpPr txBox="1"/>
          <p:nvPr/>
        </p:nvSpPr>
        <p:spPr>
          <a:xfrm>
            <a:off x="876300" y="5462052"/>
            <a:ext cx="7696200" cy="400110"/>
          </a:xfrm>
          <a:prstGeom prst="rect">
            <a:avLst/>
          </a:prstGeom>
          <a:noFill/>
        </p:spPr>
        <p:txBody>
          <a:bodyPr wrap="square" rtlCol="0">
            <a:spAutoFit/>
          </a:bodyPr>
          <a:lstStyle/>
          <a:p>
            <a:r>
              <a:rPr lang="en-US" sz="2000" b="1" dirty="0"/>
              <a:t>Rules for the ETM competition: </a:t>
            </a:r>
            <a:r>
              <a:rPr lang="en-US" sz="2000" u="sng" dirty="0">
                <a:hlinkClick r:id="rId4"/>
              </a:rPr>
              <a:t>http://www.fsec.ucf.edu/go/energywhiz</a:t>
            </a:r>
            <a:endParaRPr lang="en-US" sz="2000" dirty="0"/>
          </a:p>
        </p:txBody>
      </p:sp>
    </p:spTree>
    <p:extLst>
      <p:ext uri="{BB962C8B-B14F-4D97-AF65-F5344CB8AC3E}">
        <p14:creationId xmlns:p14="http://schemas.microsoft.com/office/powerpoint/2010/main" val="758987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990600"/>
          </a:xfrm>
        </p:spPr>
        <p:txBody>
          <a:bodyPr>
            <a:noAutofit/>
          </a:bodyPr>
          <a:lstStyle/>
          <a:p>
            <a:r>
              <a:rPr lang="en-US" dirty="0"/>
              <a:t>Here’s one from last year!</a:t>
            </a:r>
          </a:p>
        </p:txBody>
      </p:sp>
      <p:sp>
        <p:nvSpPr>
          <p:cNvPr id="6" name="TextBox 5"/>
          <p:cNvSpPr txBox="1"/>
          <p:nvPr/>
        </p:nvSpPr>
        <p:spPr>
          <a:xfrm>
            <a:off x="2667000" y="3124200"/>
            <a:ext cx="3810000" cy="954107"/>
          </a:xfrm>
          <a:prstGeom prst="rect">
            <a:avLst/>
          </a:prstGeom>
          <a:noFill/>
        </p:spPr>
        <p:txBody>
          <a:bodyPr wrap="square" rtlCol="0">
            <a:spAutoFit/>
          </a:bodyPr>
          <a:lstStyle/>
          <a:p>
            <a:pPr algn="ctr"/>
            <a:r>
              <a:rPr lang="en-US" sz="2800" b="1" dirty="0">
                <a:hlinkClick r:id="rId3"/>
              </a:rPr>
              <a:t>2018 SECME Entry  Carillon Elementary</a:t>
            </a:r>
            <a:endParaRPr lang="en-US" sz="2800" b="1" dirty="0"/>
          </a:p>
        </p:txBody>
      </p:sp>
    </p:spTree>
    <p:extLst>
      <p:ext uri="{BB962C8B-B14F-4D97-AF65-F5344CB8AC3E}">
        <p14:creationId xmlns:p14="http://schemas.microsoft.com/office/powerpoint/2010/main" val="254155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895600"/>
            <a:ext cx="7772400" cy="2873375"/>
          </a:xfrm>
        </p:spPr>
        <p:txBody>
          <a:bodyPr>
            <a:normAutofit/>
          </a:bodyPr>
          <a:lstStyle/>
          <a:p>
            <a:pPr algn="ctr"/>
            <a:r>
              <a:rPr lang="en-US" b="0" dirty="0"/>
              <a:t>Now that you know</a:t>
            </a:r>
            <a:br>
              <a:rPr lang="en-US" b="0" dirty="0"/>
            </a:br>
            <a:r>
              <a:rPr lang="en-US" b="0" dirty="0"/>
              <a:t>what to do--</a:t>
            </a:r>
            <a:br>
              <a:rPr lang="en-US" b="0" dirty="0"/>
            </a:br>
            <a:br>
              <a:rPr lang="en-US" b="0" dirty="0"/>
            </a:br>
            <a:r>
              <a:rPr lang="en-US" b="0" dirty="0"/>
              <a:t>let’s BUILD SOMETHING! </a:t>
            </a:r>
          </a:p>
        </p:txBody>
      </p:sp>
    </p:spTree>
    <p:extLst>
      <p:ext uri="{BB962C8B-B14F-4D97-AF65-F5344CB8AC3E}">
        <p14:creationId xmlns:p14="http://schemas.microsoft.com/office/powerpoint/2010/main" val="2837666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401762"/>
          </a:xfrm>
        </p:spPr>
        <p:txBody>
          <a:bodyPr>
            <a:noAutofit/>
          </a:bodyPr>
          <a:lstStyle/>
          <a:p>
            <a:r>
              <a:rPr lang="en-US" dirty="0"/>
              <a:t>Challenge</a:t>
            </a:r>
          </a:p>
        </p:txBody>
      </p:sp>
      <p:sp>
        <p:nvSpPr>
          <p:cNvPr id="5" name="TextBox 4"/>
          <p:cNvSpPr txBox="1"/>
          <p:nvPr/>
        </p:nvSpPr>
        <p:spPr>
          <a:xfrm>
            <a:off x="1295400" y="2285999"/>
            <a:ext cx="7010400" cy="3416320"/>
          </a:xfrm>
          <a:prstGeom prst="rect">
            <a:avLst/>
          </a:prstGeom>
          <a:noFill/>
        </p:spPr>
        <p:txBody>
          <a:bodyPr wrap="square" rtlCol="0">
            <a:spAutoFit/>
          </a:bodyPr>
          <a:lstStyle/>
          <a:p>
            <a:r>
              <a:rPr lang="en-US" sz="2400" dirty="0"/>
              <a:t>Each team will--</a:t>
            </a:r>
          </a:p>
          <a:p>
            <a:pPr marL="342900" indent="-342900">
              <a:buFont typeface="Arial" panose="020B0604020202020204" pitchFamily="34" charset="0"/>
              <a:buChar char="•"/>
            </a:pPr>
            <a:r>
              <a:rPr lang="en-US" sz="2400" dirty="0"/>
              <a:t>Build an Energy Transfer Machine</a:t>
            </a:r>
          </a:p>
          <a:p>
            <a:pPr marL="800100" lvl="1" indent="-342900">
              <a:buFont typeface="Arial" panose="020B0604020202020204" pitchFamily="34" charset="0"/>
              <a:buChar char="•"/>
            </a:pPr>
            <a:r>
              <a:rPr lang="en-US" sz="2400" dirty="0"/>
              <a:t>that</a:t>
            </a:r>
            <a:r>
              <a:rPr lang="en-US" sz="2400" b="1" dirty="0"/>
              <a:t> captures </a:t>
            </a:r>
            <a:r>
              <a:rPr lang="en-US" sz="2400" dirty="0"/>
              <a:t>a rubber duck</a:t>
            </a:r>
          </a:p>
          <a:p>
            <a:pPr marL="800100" lvl="1" indent="-342900">
              <a:buFont typeface="Arial" panose="020B0604020202020204" pitchFamily="34" charset="0"/>
              <a:buChar char="•"/>
            </a:pPr>
            <a:r>
              <a:rPr lang="en-US" sz="2400" dirty="0"/>
              <a:t>uses at least five energy transfers</a:t>
            </a:r>
          </a:p>
          <a:p>
            <a:pPr marL="342900" indent="-342900">
              <a:buFont typeface="Arial" panose="020B0604020202020204" pitchFamily="34" charset="0"/>
              <a:buChar char="•"/>
            </a:pPr>
            <a:r>
              <a:rPr lang="en-US" sz="2400" dirty="0"/>
              <a:t>Share their machine with the group including</a:t>
            </a:r>
          </a:p>
          <a:p>
            <a:pPr marL="800100" lvl="1" indent="-342900">
              <a:buFont typeface="Arial" panose="020B0604020202020204" pitchFamily="34" charset="0"/>
              <a:buChar char="•"/>
            </a:pPr>
            <a:r>
              <a:rPr lang="en-US" sz="2400" dirty="0"/>
              <a:t>team introduction</a:t>
            </a:r>
          </a:p>
          <a:p>
            <a:pPr marL="800100" lvl="1" indent="-342900">
              <a:buFont typeface="Arial" panose="020B0604020202020204" pitchFamily="34" charset="0"/>
              <a:buChar char="•"/>
            </a:pPr>
            <a:r>
              <a:rPr lang="en-US" sz="2400" dirty="0"/>
              <a:t>machine description including energy transfers performed</a:t>
            </a:r>
          </a:p>
          <a:p>
            <a:pPr marL="342900" indent="-342900">
              <a:buFont typeface="Arial" panose="020B0604020202020204" pitchFamily="34" charset="0"/>
              <a:buChar char="•"/>
            </a:pPr>
            <a:r>
              <a:rPr lang="en-US" sz="2400" dirty="0"/>
              <a:t>Evaluate the machines built by other groups</a:t>
            </a:r>
            <a:endParaRPr lang="en-US" sz="2400" dirty="0">
              <a:latin typeface="+mj-lt"/>
            </a:endParaRPr>
          </a:p>
        </p:txBody>
      </p:sp>
    </p:spTree>
    <p:extLst>
      <p:ext uri="{BB962C8B-B14F-4D97-AF65-F5344CB8AC3E}">
        <p14:creationId xmlns:p14="http://schemas.microsoft.com/office/powerpoint/2010/main" val="3383886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34159" y="5329138"/>
            <a:ext cx="4724400" cy="646331"/>
          </a:xfrm>
          <a:prstGeom prst="rect">
            <a:avLst/>
          </a:prstGeom>
          <a:noFill/>
        </p:spPr>
        <p:txBody>
          <a:bodyPr wrap="square" rtlCol="0">
            <a:spAutoFit/>
          </a:bodyPr>
          <a:lstStyle/>
          <a:p>
            <a:pPr algn="ctr"/>
            <a:r>
              <a:rPr lang="en-US" b="1" dirty="0"/>
              <a:t>(1883 – 1970)</a:t>
            </a:r>
          </a:p>
          <a:p>
            <a:pPr algn="ctr"/>
            <a:r>
              <a:rPr lang="en-US" b="1" dirty="0"/>
              <a:t>Engineer, Inventor, Cartoonist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7048" y="1527048"/>
            <a:ext cx="5909388" cy="3474720"/>
          </a:xfrm>
          <a:prstGeom prst="rect">
            <a:avLst/>
          </a:prstGeom>
        </p:spPr>
      </p:pic>
      <p:sp>
        <p:nvSpPr>
          <p:cNvPr id="6" name="TextBox 5"/>
          <p:cNvSpPr txBox="1"/>
          <p:nvPr/>
        </p:nvSpPr>
        <p:spPr>
          <a:xfrm>
            <a:off x="1527048" y="685800"/>
            <a:ext cx="5909388" cy="769441"/>
          </a:xfrm>
          <a:prstGeom prst="rect">
            <a:avLst/>
          </a:prstGeom>
          <a:noFill/>
        </p:spPr>
        <p:txBody>
          <a:bodyPr wrap="square" rtlCol="0">
            <a:spAutoFit/>
          </a:bodyPr>
          <a:lstStyle/>
          <a:p>
            <a:pPr algn="ctr"/>
            <a:r>
              <a:rPr lang="en-US" sz="4400" b="1" dirty="0">
                <a:solidFill>
                  <a:srgbClr val="000066"/>
                </a:solidFill>
                <a:latin typeface="+mj-lt"/>
              </a:rPr>
              <a:t>Rube Goldberg</a:t>
            </a:r>
          </a:p>
        </p:txBody>
      </p:sp>
    </p:spTree>
    <p:extLst>
      <p:ext uri="{BB962C8B-B14F-4D97-AF65-F5344CB8AC3E}">
        <p14:creationId xmlns:p14="http://schemas.microsoft.com/office/powerpoint/2010/main" val="4039194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34159" y="5329138"/>
            <a:ext cx="4724400" cy="646331"/>
          </a:xfrm>
          <a:prstGeom prst="rect">
            <a:avLst/>
          </a:prstGeom>
          <a:noFill/>
        </p:spPr>
        <p:txBody>
          <a:bodyPr wrap="square" rtlCol="0">
            <a:spAutoFit/>
          </a:bodyPr>
          <a:lstStyle/>
          <a:p>
            <a:pPr algn="ctr"/>
            <a:r>
              <a:rPr lang="en-US" b="1" dirty="0"/>
              <a:t>Rube Goldberg designs are meant to show the unnecessary complexities in machines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3040" y="1463040"/>
            <a:ext cx="5859562" cy="3474720"/>
          </a:xfrm>
          <a:prstGeom prst="rect">
            <a:avLst/>
          </a:prstGeom>
        </p:spPr>
      </p:pic>
    </p:spTree>
    <p:extLst>
      <p:ext uri="{BB962C8B-B14F-4D97-AF65-F5344CB8AC3E}">
        <p14:creationId xmlns:p14="http://schemas.microsoft.com/office/powerpoint/2010/main" val="74582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400" dirty="0"/>
              <a:t>Webster’s  definition of  ‘Rube Goldberg’</a:t>
            </a:r>
          </a:p>
        </p:txBody>
      </p:sp>
      <p:sp>
        <p:nvSpPr>
          <p:cNvPr id="5" name="TextBox 4"/>
          <p:cNvSpPr txBox="1"/>
          <p:nvPr/>
        </p:nvSpPr>
        <p:spPr>
          <a:xfrm>
            <a:off x="2234159" y="5329138"/>
            <a:ext cx="4724400" cy="923330"/>
          </a:xfrm>
          <a:prstGeom prst="rect">
            <a:avLst/>
          </a:prstGeom>
          <a:noFill/>
        </p:spPr>
        <p:txBody>
          <a:bodyPr wrap="square" rtlCol="0">
            <a:spAutoFit/>
          </a:bodyPr>
          <a:lstStyle/>
          <a:p>
            <a:pPr algn="ctr"/>
            <a:r>
              <a:rPr lang="en-US" b="1" dirty="0"/>
              <a:t>A comically involved, complicated invention, laboriously contrived to perform a simple operation</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3040" y="1463040"/>
            <a:ext cx="6382139" cy="3474720"/>
          </a:xfrm>
          <a:prstGeom prst="rect">
            <a:avLst/>
          </a:prstGeom>
        </p:spPr>
      </p:pic>
    </p:spTree>
    <p:extLst>
      <p:ext uri="{BB962C8B-B14F-4D97-AF65-F5344CB8AC3E}">
        <p14:creationId xmlns:p14="http://schemas.microsoft.com/office/powerpoint/2010/main" val="345309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401762"/>
          </a:xfrm>
        </p:spPr>
        <p:txBody>
          <a:bodyPr>
            <a:noAutofit/>
          </a:bodyPr>
          <a:lstStyle/>
          <a:p>
            <a:r>
              <a:rPr lang="en-US" dirty="0"/>
              <a:t>How does </a:t>
            </a:r>
            <a:r>
              <a:rPr lang="en-US" u="sng" dirty="0"/>
              <a:t>your</a:t>
            </a:r>
            <a:r>
              <a:rPr lang="en-US" dirty="0"/>
              <a:t> class</a:t>
            </a:r>
            <a:br>
              <a:rPr lang="en-US" dirty="0"/>
            </a:br>
            <a:r>
              <a:rPr lang="en-US" dirty="0"/>
              <a:t>turn off a light?</a:t>
            </a:r>
          </a:p>
        </p:txBody>
      </p:sp>
      <p:sp>
        <p:nvSpPr>
          <p:cNvPr id="6" name="TextBox 5"/>
          <p:cNvSpPr txBox="1"/>
          <p:nvPr/>
        </p:nvSpPr>
        <p:spPr>
          <a:xfrm>
            <a:off x="3505200" y="2874380"/>
            <a:ext cx="2209800" cy="369332"/>
          </a:xfrm>
          <a:prstGeom prst="rect">
            <a:avLst/>
          </a:prstGeom>
          <a:noFill/>
        </p:spPr>
        <p:txBody>
          <a:bodyPr wrap="square" rtlCol="0">
            <a:spAutoFit/>
          </a:bodyPr>
          <a:lstStyle/>
          <a:p>
            <a:r>
              <a:rPr lang="en-US" dirty="0">
                <a:hlinkClick r:id="rId3"/>
              </a:rPr>
              <a:t>Insanity Kontraption</a:t>
            </a:r>
            <a:endParaRPr lang="en-US" dirty="0"/>
          </a:p>
        </p:txBody>
      </p:sp>
    </p:spTree>
    <p:extLst>
      <p:ext uri="{BB962C8B-B14F-4D97-AF65-F5344CB8AC3E}">
        <p14:creationId xmlns:p14="http://schemas.microsoft.com/office/powerpoint/2010/main" val="107750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401762"/>
          </a:xfrm>
        </p:spPr>
        <p:txBody>
          <a:bodyPr>
            <a:noAutofit/>
          </a:bodyPr>
          <a:lstStyle/>
          <a:p>
            <a:r>
              <a:rPr lang="en-US" dirty="0"/>
              <a:t>How to get started</a:t>
            </a:r>
          </a:p>
        </p:txBody>
      </p:sp>
      <p:sp>
        <p:nvSpPr>
          <p:cNvPr id="5" name="TextBox 4"/>
          <p:cNvSpPr txBox="1"/>
          <p:nvPr/>
        </p:nvSpPr>
        <p:spPr>
          <a:xfrm>
            <a:off x="1295400" y="1981200"/>
            <a:ext cx="7010400" cy="3416320"/>
          </a:xfrm>
          <a:prstGeom prst="rect">
            <a:avLst/>
          </a:prstGeom>
          <a:noFill/>
        </p:spPr>
        <p:txBody>
          <a:bodyPr wrap="square" rtlCol="0">
            <a:spAutoFit/>
          </a:bodyPr>
          <a:lstStyle/>
          <a:p>
            <a:pPr marL="342900" indent="-342900">
              <a:buFont typeface="Arial" panose="020B0604020202020204" pitchFamily="34" charset="0"/>
              <a:buChar char="•"/>
            </a:pPr>
            <a:r>
              <a:rPr lang="en-US" sz="2400" b="1" dirty="0"/>
              <a:t>Select --</a:t>
            </a:r>
          </a:p>
          <a:p>
            <a:pPr marL="800100" lvl="1" indent="-342900">
              <a:buFont typeface="Arial" panose="020B0604020202020204" pitchFamily="34" charset="0"/>
              <a:buChar char="•"/>
            </a:pPr>
            <a:r>
              <a:rPr lang="en-US" sz="2400" b="1" dirty="0"/>
              <a:t>an end goal </a:t>
            </a:r>
          </a:p>
          <a:p>
            <a:pPr marL="800100" lvl="1" indent="-342900">
              <a:buFont typeface="Arial" panose="020B0604020202020204" pitchFamily="34" charset="0"/>
              <a:buChar char="•"/>
            </a:pPr>
            <a:r>
              <a:rPr lang="en-US" sz="2400" b="1" dirty="0"/>
              <a:t>size</a:t>
            </a:r>
          </a:p>
          <a:p>
            <a:pPr marL="800100" lvl="1" indent="-342900">
              <a:buFont typeface="Arial" panose="020B0604020202020204" pitchFamily="34" charset="0"/>
              <a:buChar char="•"/>
            </a:pPr>
            <a:r>
              <a:rPr lang="en-US" sz="2400" b="1" dirty="0"/>
              <a:t>theme</a:t>
            </a:r>
          </a:p>
          <a:p>
            <a:pPr marL="800100" lvl="1" indent="-342900">
              <a:buFont typeface="Arial" panose="020B0604020202020204" pitchFamily="34" charset="0"/>
              <a:buChar char="•"/>
            </a:pPr>
            <a:r>
              <a:rPr lang="en-US" sz="2400" b="1" dirty="0"/>
              <a:t>materials</a:t>
            </a:r>
          </a:p>
          <a:p>
            <a:pPr marL="342900" indent="-342900">
              <a:buFont typeface="Arial" panose="020B0604020202020204" pitchFamily="34" charset="0"/>
              <a:buChar char="•"/>
            </a:pPr>
            <a:r>
              <a:rPr lang="en-US" sz="2400" b="1" dirty="0"/>
              <a:t>Gather ideas  (Check  out </a:t>
            </a:r>
            <a:r>
              <a:rPr lang="en-US" sz="2400" b="1" dirty="0">
                <a:hlinkClick r:id="rId3"/>
              </a:rPr>
              <a:t>this</a:t>
            </a:r>
            <a:r>
              <a:rPr lang="en-US" sz="2400" b="1" dirty="0"/>
              <a:t> and </a:t>
            </a:r>
            <a:r>
              <a:rPr lang="en-US" sz="2400" b="1" dirty="0">
                <a:hlinkClick r:id="rId4"/>
              </a:rPr>
              <a:t>this</a:t>
            </a:r>
            <a:r>
              <a:rPr lang="en-US" sz="2400" b="1" dirty="0"/>
              <a:t>)</a:t>
            </a:r>
          </a:p>
          <a:p>
            <a:pPr marL="342900" indent="-342900">
              <a:buFont typeface="Arial" panose="020B0604020202020204" pitchFamily="34" charset="0"/>
              <a:buChar char="•"/>
            </a:pPr>
            <a:r>
              <a:rPr lang="en-US" sz="2400" b="1" dirty="0"/>
              <a:t>Make a rough plan!</a:t>
            </a:r>
          </a:p>
          <a:p>
            <a:pPr marL="800100" lvl="1" indent="-342900">
              <a:buFont typeface="Arial" panose="020B0604020202020204" pitchFamily="34" charset="0"/>
              <a:buChar char="•"/>
            </a:pPr>
            <a:r>
              <a:rPr lang="en-US" sz="2400" dirty="0"/>
              <a:t>major components</a:t>
            </a:r>
          </a:p>
          <a:p>
            <a:pPr marL="800100" lvl="1" indent="-342900">
              <a:buFont typeface="Arial" panose="020B0604020202020204" pitchFamily="34" charset="0"/>
              <a:buChar char="•"/>
            </a:pPr>
            <a:r>
              <a:rPr lang="en-US" sz="2400" dirty="0"/>
              <a:t>connectors</a:t>
            </a:r>
            <a:endParaRPr lang="en-US" sz="2400" dirty="0">
              <a:latin typeface="+mj-lt"/>
            </a:endParaRPr>
          </a:p>
        </p:txBody>
      </p:sp>
    </p:spTree>
    <p:extLst>
      <p:ext uri="{BB962C8B-B14F-4D97-AF65-F5344CB8AC3E}">
        <p14:creationId xmlns:p14="http://schemas.microsoft.com/office/powerpoint/2010/main" val="212434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401762"/>
          </a:xfrm>
        </p:spPr>
        <p:txBody>
          <a:bodyPr>
            <a:noAutofit/>
          </a:bodyPr>
          <a:lstStyle/>
          <a:p>
            <a:r>
              <a:rPr lang="en-US" dirty="0"/>
              <a:t>Building and Testing</a:t>
            </a:r>
          </a:p>
        </p:txBody>
      </p:sp>
      <p:sp>
        <p:nvSpPr>
          <p:cNvPr id="5" name="TextBox 4"/>
          <p:cNvSpPr txBox="1"/>
          <p:nvPr/>
        </p:nvSpPr>
        <p:spPr>
          <a:xfrm>
            <a:off x="1295400" y="2285999"/>
            <a:ext cx="7010400" cy="4893647"/>
          </a:xfrm>
          <a:prstGeom prst="rect">
            <a:avLst/>
          </a:prstGeom>
          <a:noFill/>
        </p:spPr>
        <p:txBody>
          <a:bodyPr wrap="square" rtlCol="0">
            <a:spAutoFit/>
          </a:bodyPr>
          <a:lstStyle/>
          <a:p>
            <a:pPr marL="342900" indent="-342900">
              <a:buFont typeface="Arial" panose="020B0604020202020204" pitchFamily="34" charset="0"/>
              <a:buChar char="•"/>
            </a:pPr>
            <a:r>
              <a:rPr lang="en-US" sz="2400" b="1" dirty="0"/>
              <a:t>Test</a:t>
            </a:r>
            <a:r>
              <a:rPr lang="en-US" sz="2400" dirty="0"/>
              <a:t> each major and secondary component separately </a:t>
            </a:r>
          </a:p>
          <a:p>
            <a:pPr marL="800100" lvl="1" indent="-342900">
              <a:buFont typeface="Arial" panose="020B0604020202020204" pitchFamily="34" charset="0"/>
              <a:buChar char="•"/>
            </a:pPr>
            <a:r>
              <a:rPr lang="en-US" sz="2400" b="1" dirty="0"/>
              <a:t>Modify</a:t>
            </a:r>
            <a:r>
              <a:rPr lang="en-US" sz="2400" dirty="0"/>
              <a:t> until they work at least 90% of the time</a:t>
            </a:r>
          </a:p>
          <a:p>
            <a:pPr marL="342900" indent="-342900">
              <a:buFont typeface="Arial" panose="020B0604020202020204" pitchFamily="34" charset="0"/>
              <a:buChar char="•"/>
            </a:pPr>
            <a:r>
              <a:rPr lang="en-US" sz="2400" dirty="0"/>
              <a:t>Link them together with connectors</a:t>
            </a:r>
          </a:p>
          <a:p>
            <a:pPr marL="800100" lvl="1" indent="-342900">
              <a:buFont typeface="Arial" panose="020B0604020202020204" pitchFamily="34" charset="0"/>
              <a:buChar char="•"/>
            </a:pPr>
            <a:r>
              <a:rPr lang="en-US" sz="2400" b="1" dirty="0"/>
              <a:t>Test and modify </a:t>
            </a:r>
            <a:r>
              <a:rPr lang="en-US" sz="2400" dirty="0"/>
              <a:t>(use safety gaps!)</a:t>
            </a:r>
          </a:p>
          <a:p>
            <a:pPr marL="800100" lvl="1" indent="-342900">
              <a:buFont typeface="Arial" panose="020B0604020202020204" pitchFamily="34" charset="0"/>
              <a:buChar char="•"/>
            </a:pPr>
            <a:r>
              <a:rPr lang="en-US" sz="2400" b="1" dirty="0"/>
              <a:t>Don’t get discouraged!</a:t>
            </a:r>
          </a:p>
          <a:p>
            <a:pPr marL="800100" lvl="1" indent="-342900">
              <a:buFont typeface="Arial" panose="020B0604020202020204" pitchFamily="34" charset="0"/>
              <a:buChar char="•"/>
            </a:pPr>
            <a:r>
              <a:rPr lang="en-US" sz="2400" dirty="0"/>
              <a:t>Good advice from other builders – </a:t>
            </a:r>
            <a:r>
              <a:rPr lang="en-US" sz="2400" dirty="0">
                <a:hlinkClick r:id="rId3"/>
              </a:rPr>
              <a:t>here</a:t>
            </a:r>
            <a:endParaRPr lang="en-US" sz="2400" dirty="0"/>
          </a:p>
          <a:p>
            <a:pPr marL="800100" lvl="1" indent="-342900">
              <a:buFont typeface="Arial" panose="020B0604020202020204" pitchFamily="34" charset="0"/>
              <a:buChar char="•"/>
            </a:pPr>
            <a:r>
              <a:rPr lang="en-US" sz="2400" dirty="0"/>
              <a:t>Fasten parts (domino run ‘hinges’)</a:t>
            </a:r>
          </a:p>
          <a:p>
            <a:pPr marL="342900" indent="-342900">
              <a:buFont typeface="Arial" panose="020B0604020202020204" pitchFamily="34" charset="0"/>
              <a:buChar char="•"/>
            </a:pPr>
            <a:r>
              <a:rPr lang="en-US" sz="2400" b="1" dirty="0"/>
              <a:t>Clean up your design</a:t>
            </a:r>
          </a:p>
          <a:p>
            <a:pPr marL="342900" indent="-342900">
              <a:buFont typeface="Arial" panose="020B0604020202020204" pitchFamily="34" charset="0"/>
              <a:buChar char="•"/>
            </a:pPr>
            <a:r>
              <a:rPr lang="en-US" sz="2400" b="1" dirty="0"/>
              <a:t>Add thematic and artistic elements</a:t>
            </a:r>
          </a:p>
          <a:p>
            <a:pPr marL="342900" indent="-342900">
              <a:buFont typeface="Arial" panose="020B0604020202020204" pitchFamily="34" charset="0"/>
              <a:buChar char="•"/>
            </a:pPr>
            <a:r>
              <a:rPr lang="en-US" sz="2400" b="1" dirty="0"/>
              <a:t>Add humor!</a:t>
            </a:r>
          </a:p>
          <a:p>
            <a:pPr marL="800100" lvl="1"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latin typeface="+mj-lt"/>
            </a:endParaRPr>
          </a:p>
        </p:txBody>
      </p:sp>
    </p:spTree>
    <p:extLst>
      <p:ext uri="{BB962C8B-B14F-4D97-AF65-F5344CB8AC3E}">
        <p14:creationId xmlns:p14="http://schemas.microsoft.com/office/powerpoint/2010/main" val="196332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Energy Types and Forms</a:t>
            </a:r>
          </a:p>
        </p:txBody>
      </p:sp>
      <p:sp>
        <p:nvSpPr>
          <p:cNvPr id="3" name="Content Placeholder 2"/>
          <p:cNvSpPr>
            <a:spLocks noGrp="1"/>
          </p:cNvSpPr>
          <p:nvPr>
            <p:ph idx="1"/>
          </p:nvPr>
        </p:nvSpPr>
        <p:spPr>
          <a:xfrm>
            <a:off x="1219200" y="1676399"/>
            <a:ext cx="2895600" cy="3733801"/>
          </a:xfrm>
          <a:solidFill>
            <a:schemeClr val="accent3">
              <a:lumMod val="20000"/>
              <a:lumOff val="80000"/>
            </a:schemeClr>
          </a:solidFill>
        </p:spPr>
        <p:txBody>
          <a:bodyPr/>
          <a:lstStyle/>
          <a:p>
            <a:r>
              <a:rPr lang="en-US" b="1" dirty="0"/>
              <a:t>Kinetic</a:t>
            </a:r>
          </a:p>
          <a:p>
            <a:pPr lvl="1"/>
            <a:r>
              <a:rPr lang="en-US" dirty="0"/>
              <a:t>Mechanical</a:t>
            </a:r>
          </a:p>
          <a:p>
            <a:pPr lvl="1"/>
            <a:r>
              <a:rPr lang="en-US" dirty="0"/>
              <a:t>Thermal</a:t>
            </a:r>
          </a:p>
          <a:p>
            <a:pPr lvl="1"/>
            <a:r>
              <a:rPr lang="en-US" dirty="0"/>
              <a:t>Sound</a:t>
            </a:r>
          </a:p>
          <a:p>
            <a:pPr lvl="1"/>
            <a:r>
              <a:rPr lang="en-US" dirty="0"/>
              <a:t>Electrical</a:t>
            </a:r>
          </a:p>
          <a:p>
            <a:pPr lvl="1"/>
            <a:r>
              <a:rPr lang="en-US" dirty="0"/>
              <a:t>Radiant</a:t>
            </a:r>
          </a:p>
          <a:p>
            <a:pPr marL="457200" lvl="1" indent="0">
              <a:buNone/>
            </a:pPr>
            <a:endParaRPr lang="en-US" dirty="0"/>
          </a:p>
        </p:txBody>
      </p:sp>
      <p:sp>
        <p:nvSpPr>
          <p:cNvPr id="4" name="Content Placeholder 2"/>
          <p:cNvSpPr txBox="1">
            <a:spLocks/>
          </p:cNvSpPr>
          <p:nvPr/>
        </p:nvSpPr>
        <p:spPr>
          <a:xfrm>
            <a:off x="4724400" y="1676401"/>
            <a:ext cx="2895600" cy="3733800"/>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FCDE04"/>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FCDE04"/>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Potential</a:t>
            </a:r>
          </a:p>
          <a:p>
            <a:pPr lvl="1"/>
            <a:r>
              <a:rPr lang="en-US" dirty="0"/>
              <a:t>Nuclear</a:t>
            </a:r>
          </a:p>
          <a:p>
            <a:pPr lvl="1"/>
            <a:r>
              <a:rPr lang="en-US" dirty="0"/>
              <a:t>Chemical</a:t>
            </a:r>
          </a:p>
          <a:p>
            <a:pPr lvl="1"/>
            <a:r>
              <a:rPr lang="en-US" dirty="0"/>
              <a:t>Gravitational</a:t>
            </a:r>
          </a:p>
          <a:p>
            <a:pPr lvl="1"/>
            <a:r>
              <a:rPr lang="en-US" dirty="0"/>
              <a:t>Elastic</a:t>
            </a:r>
          </a:p>
        </p:txBody>
      </p:sp>
    </p:spTree>
    <p:extLst>
      <p:ext uri="{BB962C8B-B14F-4D97-AF65-F5344CB8AC3E}">
        <p14:creationId xmlns:p14="http://schemas.microsoft.com/office/powerpoint/2010/main" val="3785810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Autofit/>
          </a:bodyPr>
          <a:lstStyle/>
          <a:p>
            <a:r>
              <a:rPr lang="en-US" sz="4000" dirty="0"/>
              <a:t>Energy Transfer Machine Competition</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1520414"/>
            <a:ext cx="5573268" cy="3474720"/>
          </a:xfrm>
          <a:prstGeom prst="rect">
            <a:avLst/>
          </a:prstGeom>
        </p:spPr>
      </p:pic>
      <p:sp>
        <p:nvSpPr>
          <p:cNvPr id="6" name="TextBox 5"/>
          <p:cNvSpPr txBox="1"/>
          <p:nvPr/>
        </p:nvSpPr>
        <p:spPr>
          <a:xfrm>
            <a:off x="1785366" y="5257800"/>
            <a:ext cx="5573268" cy="707886"/>
          </a:xfrm>
          <a:prstGeom prst="rect">
            <a:avLst/>
          </a:prstGeom>
          <a:noFill/>
        </p:spPr>
        <p:txBody>
          <a:bodyPr wrap="square" rtlCol="0">
            <a:spAutoFit/>
          </a:bodyPr>
          <a:lstStyle/>
          <a:p>
            <a:pPr algn="ctr"/>
            <a:r>
              <a:rPr lang="en-US" sz="4000" b="1" dirty="0">
                <a:solidFill>
                  <a:srgbClr val="000066"/>
                </a:solidFill>
                <a:latin typeface="+mj-lt"/>
              </a:rPr>
              <a:t>At </a:t>
            </a:r>
            <a:r>
              <a:rPr lang="en-US" sz="4000" b="1" dirty="0" err="1">
                <a:solidFill>
                  <a:srgbClr val="000066"/>
                </a:solidFill>
                <a:latin typeface="+mj-lt"/>
              </a:rPr>
              <a:t>EnergyWhiz</a:t>
            </a:r>
            <a:endParaRPr lang="en-US" sz="4000" b="1" dirty="0">
              <a:solidFill>
                <a:srgbClr val="000066"/>
              </a:solidFill>
              <a:latin typeface="+mj-lt"/>
            </a:endParaRPr>
          </a:p>
        </p:txBody>
      </p:sp>
    </p:spTree>
    <p:extLst>
      <p:ext uri="{BB962C8B-B14F-4D97-AF65-F5344CB8AC3E}">
        <p14:creationId xmlns:p14="http://schemas.microsoft.com/office/powerpoint/2010/main" val="3484796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2796</TotalTime>
  <Words>593</Words>
  <Application>Microsoft Macintosh PowerPoint</Application>
  <PresentationFormat>On-screen Show (4:3)</PresentationFormat>
  <Paragraphs>92</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Energy Transfer Machine </vt:lpstr>
      <vt:lpstr>PowerPoint Presentation</vt:lpstr>
      <vt:lpstr>PowerPoint Presentation</vt:lpstr>
      <vt:lpstr>Webster’s  definition of  ‘Rube Goldberg’</vt:lpstr>
      <vt:lpstr>How does your class turn off a light?</vt:lpstr>
      <vt:lpstr>How to get started</vt:lpstr>
      <vt:lpstr>Building and Testing</vt:lpstr>
      <vt:lpstr>Energy Types and Forms</vt:lpstr>
      <vt:lpstr>Energy Transfer Machine Competition</vt:lpstr>
      <vt:lpstr>ETM Rules</vt:lpstr>
      <vt:lpstr>Here’s one from last year!</vt:lpstr>
      <vt:lpstr>Now that you know what to do--  let’s BUILD SOMETHING! </vt:lpstr>
      <vt:lpstr>Challenge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Sherri Shields</dc:creator>
  <cp:lastModifiedBy>Waters, Nicholas</cp:lastModifiedBy>
  <cp:revision>192</cp:revision>
  <cp:lastPrinted>2019-02-05T18:44:20Z</cp:lastPrinted>
  <dcterms:created xsi:type="dcterms:W3CDTF">2010-10-21T17:38:20Z</dcterms:created>
  <dcterms:modified xsi:type="dcterms:W3CDTF">2019-10-10T16:17:44Z</dcterms:modified>
</cp:coreProperties>
</file>