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79" r:id="rId2"/>
    <p:sldId id="330" r:id="rId3"/>
    <p:sldId id="381" r:id="rId4"/>
    <p:sldId id="382" r:id="rId5"/>
    <p:sldId id="390" r:id="rId6"/>
    <p:sldId id="384" r:id="rId7"/>
    <p:sldId id="386" r:id="rId8"/>
    <p:sldId id="385" r:id="rId9"/>
    <p:sldId id="387" r:id="rId10"/>
    <p:sldId id="388" r:id="rId11"/>
    <p:sldId id="389" r:id="rId12"/>
    <p:sldId id="391" r:id="rId13"/>
    <p:sldId id="401" r:id="rId14"/>
    <p:sldId id="383" r:id="rId15"/>
    <p:sldId id="395" r:id="rId16"/>
    <p:sldId id="396" r:id="rId17"/>
    <p:sldId id="344" r:id="rId18"/>
    <p:sldId id="397" r:id="rId19"/>
    <p:sldId id="398" r:id="rId20"/>
    <p:sldId id="399" r:id="rId21"/>
    <p:sldId id="400" r:id="rId22"/>
    <p:sldId id="402" r:id="rId23"/>
    <p:sldId id="403" r:id="rId24"/>
    <p:sldId id="405" r:id="rId25"/>
    <p:sldId id="408" r:id="rId26"/>
    <p:sldId id="409" r:id="rId27"/>
    <p:sldId id="410" r:id="rId28"/>
    <p:sldId id="411" r:id="rId29"/>
    <p:sldId id="412" r:id="rId30"/>
    <p:sldId id="413" r:id="rId3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nny  Boles" initials="PB"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99"/>
    <a:srgbClr val="000099"/>
    <a:srgbClr val="00007E"/>
    <a:srgbClr val="000092"/>
    <a:srgbClr val="FCDE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912" autoAdjust="0"/>
  </p:normalViewPr>
  <p:slideViewPr>
    <p:cSldViewPr>
      <p:cViewPr varScale="1">
        <p:scale>
          <a:sx n="75" d="100"/>
          <a:sy n="75" d="100"/>
        </p:scale>
        <p:origin x="66" y="6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36664580-F217-48DF-AEAF-76154E73E6FD}" type="datetimeFigureOut">
              <a:rPr lang="en-US" smtClean="0"/>
              <a:t>8/6/2019</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1875B345-17D1-4DF1-A47A-F1A6144D1411}" type="slidenum">
              <a:rPr lang="en-US" smtClean="0"/>
              <a:t>‹#›</a:t>
            </a:fld>
            <a:endParaRPr lang="en-US"/>
          </a:p>
        </p:txBody>
      </p:sp>
    </p:spTree>
    <p:extLst>
      <p:ext uri="{BB962C8B-B14F-4D97-AF65-F5344CB8AC3E}">
        <p14:creationId xmlns:p14="http://schemas.microsoft.com/office/powerpoint/2010/main" val="302389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EnergyWhiz</a:t>
            </a:r>
            <a:r>
              <a:rPr lang="en-US" dirty="0" smtClean="0"/>
              <a:t> is the umbrella term for various hands-on engineering competitions</a:t>
            </a:r>
            <a:r>
              <a:rPr lang="en-US" baseline="0" dirty="0" smtClean="0"/>
              <a:t> conducted and/or created by the Florida Solar Energy Center, a research institute of the University of Central Florida.</a:t>
            </a:r>
            <a:endParaRPr lang="en-US" dirty="0"/>
          </a:p>
        </p:txBody>
      </p:sp>
      <p:sp>
        <p:nvSpPr>
          <p:cNvPr id="4" name="Slide Number Placeholder 3"/>
          <p:cNvSpPr>
            <a:spLocks noGrp="1"/>
          </p:cNvSpPr>
          <p:nvPr>
            <p:ph type="sldNum" sz="quarter" idx="10"/>
          </p:nvPr>
        </p:nvSpPr>
        <p:spPr/>
        <p:txBody>
          <a:bodyPr/>
          <a:lstStyle/>
          <a:p>
            <a:fld id="{1875B345-17D1-4DF1-A47A-F1A6144D1411}" type="slidenum">
              <a:rPr lang="en-US" smtClean="0"/>
              <a:t>2</a:t>
            </a:fld>
            <a:endParaRPr lang="en-US"/>
          </a:p>
        </p:txBody>
      </p:sp>
    </p:spTree>
    <p:extLst>
      <p:ext uri="{BB962C8B-B14F-4D97-AF65-F5344CB8AC3E}">
        <p14:creationId xmlns:p14="http://schemas.microsoft.com/office/powerpoint/2010/main" val="259135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5B345-17D1-4DF1-A47A-F1A6144D1411}" type="slidenum">
              <a:rPr lang="en-US" smtClean="0"/>
              <a:t>11</a:t>
            </a:fld>
            <a:endParaRPr lang="en-US"/>
          </a:p>
        </p:txBody>
      </p:sp>
    </p:spTree>
    <p:extLst>
      <p:ext uri="{BB962C8B-B14F-4D97-AF65-F5344CB8AC3E}">
        <p14:creationId xmlns:p14="http://schemas.microsoft.com/office/powerpoint/2010/main" val="1237096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5B345-17D1-4DF1-A47A-F1A6144D1411}" type="slidenum">
              <a:rPr lang="en-US" smtClean="0"/>
              <a:t>12</a:t>
            </a:fld>
            <a:endParaRPr lang="en-US"/>
          </a:p>
        </p:txBody>
      </p:sp>
    </p:spTree>
    <p:extLst>
      <p:ext uri="{BB962C8B-B14F-4D97-AF65-F5344CB8AC3E}">
        <p14:creationId xmlns:p14="http://schemas.microsoft.com/office/powerpoint/2010/main" val="256678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5B345-17D1-4DF1-A47A-F1A6144D1411}" type="slidenum">
              <a:rPr lang="en-US" smtClean="0"/>
              <a:t>13</a:t>
            </a:fld>
            <a:endParaRPr lang="en-US"/>
          </a:p>
        </p:txBody>
      </p:sp>
    </p:spTree>
    <p:extLst>
      <p:ext uri="{BB962C8B-B14F-4D97-AF65-F5344CB8AC3E}">
        <p14:creationId xmlns:p14="http://schemas.microsoft.com/office/powerpoint/2010/main" val="385553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5B345-17D1-4DF1-A47A-F1A6144D1411}" type="slidenum">
              <a:rPr lang="en-US" smtClean="0"/>
              <a:t>14</a:t>
            </a:fld>
            <a:endParaRPr lang="en-US"/>
          </a:p>
        </p:txBody>
      </p:sp>
    </p:spTree>
    <p:extLst>
      <p:ext uri="{BB962C8B-B14F-4D97-AF65-F5344CB8AC3E}">
        <p14:creationId xmlns:p14="http://schemas.microsoft.com/office/powerpoint/2010/main" val="1024502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engineered</a:t>
            </a:r>
            <a:r>
              <a:rPr lang="en-US" baseline="0" dirty="0" smtClean="0"/>
              <a:t> “green habitats”.</a:t>
            </a:r>
            <a:endParaRPr lang="en-US" dirty="0"/>
          </a:p>
        </p:txBody>
      </p:sp>
      <p:sp>
        <p:nvSpPr>
          <p:cNvPr id="4" name="Slide Number Placeholder 3"/>
          <p:cNvSpPr>
            <a:spLocks noGrp="1"/>
          </p:cNvSpPr>
          <p:nvPr>
            <p:ph type="sldNum" sz="quarter" idx="10"/>
          </p:nvPr>
        </p:nvSpPr>
        <p:spPr/>
        <p:txBody>
          <a:bodyPr/>
          <a:lstStyle/>
          <a:p>
            <a:fld id="{1875B345-17D1-4DF1-A47A-F1A6144D1411}" type="slidenum">
              <a:rPr lang="en-US" smtClean="0"/>
              <a:t>15</a:t>
            </a:fld>
            <a:endParaRPr lang="en-US"/>
          </a:p>
        </p:txBody>
      </p:sp>
    </p:spTree>
    <p:extLst>
      <p:ext uri="{BB962C8B-B14F-4D97-AF65-F5344CB8AC3E}">
        <p14:creationId xmlns:p14="http://schemas.microsoft.com/office/powerpoint/2010/main" val="2646093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examples.</a:t>
            </a:r>
            <a:endParaRPr lang="en-US" dirty="0"/>
          </a:p>
        </p:txBody>
      </p:sp>
      <p:sp>
        <p:nvSpPr>
          <p:cNvPr id="4" name="Slide Number Placeholder 3"/>
          <p:cNvSpPr>
            <a:spLocks noGrp="1"/>
          </p:cNvSpPr>
          <p:nvPr>
            <p:ph type="sldNum" sz="quarter" idx="10"/>
          </p:nvPr>
        </p:nvSpPr>
        <p:spPr/>
        <p:txBody>
          <a:bodyPr/>
          <a:lstStyle/>
          <a:p>
            <a:fld id="{1875B345-17D1-4DF1-A47A-F1A6144D1411}" type="slidenum">
              <a:rPr lang="en-US" smtClean="0"/>
              <a:t>16</a:t>
            </a:fld>
            <a:endParaRPr lang="en-US"/>
          </a:p>
        </p:txBody>
      </p:sp>
    </p:spTree>
    <p:extLst>
      <p:ext uri="{BB962C8B-B14F-4D97-AF65-F5344CB8AC3E}">
        <p14:creationId xmlns:p14="http://schemas.microsoft.com/office/powerpoint/2010/main" val="2201330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Rube Goldberg was an engineer, inventor and cartoonist….however he is most well-known now for the comical ‘machines’ that are named after him.  </a:t>
            </a:r>
          </a:p>
          <a:p>
            <a:r>
              <a:rPr lang="en-US" sz="1200" b="0" i="0" u="none" strike="noStrike" kern="1200" baseline="0" dirty="0" smtClean="0">
                <a:solidFill>
                  <a:schemeClr val="tx1"/>
                </a:solidFill>
                <a:latin typeface="+mn-lt"/>
                <a:ea typeface="+mn-ea"/>
                <a:cs typeface="+mn-cs"/>
              </a:rPr>
              <a:t>As a child, Rube loved to draw. But his father wanted him to get a good job, so he urged him to get a degree in engineering. Rube did, and graduated from the </a:t>
            </a:r>
            <a:r>
              <a:rPr lang="en-US" sz="1200" b="0" i="0" u="none" strike="noStrike" kern="1200" baseline="0" dirty="0" err="1" smtClean="0">
                <a:solidFill>
                  <a:schemeClr val="tx1"/>
                </a:solidFill>
                <a:latin typeface="+mn-lt"/>
                <a:ea typeface="+mn-ea"/>
                <a:cs typeface="+mn-cs"/>
              </a:rPr>
              <a:t>Univ</a:t>
            </a:r>
            <a:r>
              <a:rPr lang="en-US" sz="1200" b="0" i="0" u="none" strike="noStrike" kern="1200" baseline="0" dirty="0" smtClean="0">
                <a:solidFill>
                  <a:schemeClr val="tx1"/>
                </a:solidFill>
                <a:latin typeface="+mn-lt"/>
                <a:ea typeface="+mn-ea"/>
                <a:cs typeface="+mn-cs"/>
              </a:rPr>
              <a:t> of California (Berkeley), and went to work with the city of San Francisco in their water department.  However, engineering as a career didn’t suit him, and he quit after six months to take a job as a cartoonist, landing within a year in NYC at the New York Evening Mail where he ended up making $50,000 a year by 1915!</a:t>
            </a:r>
          </a:p>
          <a:p>
            <a:endParaRPr lang="en-US" dirty="0"/>
          </a:p>
        </p:txBody>
      </p:sp>
      <p:sp>
        <p:nvSpPr>
          <p:cNvPr id="4" name="Slide Number Placeholder 3"/>
          <p:cNvSpPr>
            <a:spLocks noGrp="1"/>
          </p:cNvSpPr>
          <p:nvPr>
            <p:ph type="sldNum" sz="quarter" idx="10"/>
          </p:nvPr>
        </p:nvSpPr>
        <p:spPr/>
        <p:txBody>
          <a:bodyPr/>
          <a:lstStyle/>
          <a:p>
            <a:fld id="{1875B345-17D1-4DF1-A47A-F1A6144D1411}" type="slidenum">
              <a:rPr lang="en-US" smtClean="0"/>
              <a:t>22</a:t>
            </a:fld>
            <a:endParaRPr lang="en-US"/>
          </a:p>
        </p:txBody>
      </p:sp>
    </p:spTree>
    <p:extLst>
      <p:ext uri="{BB962C8B-B14F-4D97-AF65-F5344CB8AC3E}">
        <p14:creationId xmlns:p14="http://schemas.microsoft.com/office/powerpoint/2010/main" val="1349000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Rube Goldberg was an engineer, inventor and cartoonist….however he is most well-known now for the comical ‘machines’ that are named after him.  </a:t>
            </a:r>
          </a:p>
          <a:p>
            <a:r>
              <a:rPr lang="en-US" sz="1200" b="0" i="0" u="none" strike="noStrike" kern="1200" baseline="0" dirty="0" smtClean="0">
                <a:solidFill>
                  <a:schemeClr val="tx1"/>
                </a:solidFill>
                <a:latin typeface="+mn-lt"/>
                <a:ea typeface="+mn-ea"/>
                <a:cs typeface="+mn-cs"/>
              </a:rPr>
              <a:t>As a child, Rube loved to draw. But his father wanted him to get a good job, so he urged him to get a degree in engineering. Rube did, and graduated from the </a:t>
            </a:r>
            <a:r>
              <a:rPr lang="en-US" sz="1200" b="0" i="0" u="none" strike="noStrike" kern="1200" baseline="0" dirty="0" err="1" smtClean="0">
                <a:solidFill>
                  <a:schemeClr val="tx1"/>
                </a:solidFill>
                <a:latin typeface="+mn-lt"/>
                <a:ea typeface="+mn-ea"/>
                <a:cs typeface="+mn-cs"/>
              </a:rPr>
              <a:t>Univ</a:t>
            </a:r>
            <a:r>
              <a:rPr lang="en-US" sz="1200" b="0" i="0" u="none" strike="noStrike" kern="1200" baseline="0" dirty="0" smtClean="0">
                <a:solidFill>
                  <a:schemeClr val="tx1"/>
                </a:solidFill>
                <a:latin typeface="+mn-lt"/>
                <a:ea typeface="+mn-ea"/>
                <a:cs typeface="+mn-cs"/>
              </a:rPr>
              <a:t> of California (Berkeley), and went to work with the city of San Francisco in their water department.  However, engineering as a career didn’t suit him, and he quit after six months to take a job as a cartoonist, landing within a year in NYC at the New York Evening Mail where he ended up making $50,000 a year by 1915!</a:t>
            </a:r>
          </a:p>
          <a:p>
            <a:endParaRPr lang="en-US" dirty="0"/>
          </a:p>
        </p:txBody>
      </p:sp>
      <p:sp>
        <p:nvSpPr>
          <p:cNvPr id="4" name="Slide Number Placeholder 3"/>
          <p:cNvSpPr>
            <a:spLocks noGrp="1"/>
          </p:cNvSpPr>
          <p:nvPr>
            <p:ph type="sldNum" sz="quarter" idx="10"/>
          </p:nvPr>
        </p:nvSpPr>
        <p:spPr/>
        <p:txBody>
          <a:bodyPr/>
          <a:lstStyle/>
          <a:p>
            <a:fld id="{1875B345-17D1-4DF1-A47A-F1A6144D1411}" type="slidenum">
              <a:rPr lang="en-US" smtClean="0"/>
              <a:t>23</a:t>
            </a:fld>
            <a:endParaRPr lang="en-US"/>
          </a:p>
        </p:txBody>
      </p:sp>
    </p:spTree>
    <p:extLst>
      <p:ext uri="{BB962C8B-B14F-4D97-AF65-F5344CB8AC3E}">
        <p14:creationId xmlns:p14="http://schemas.microsoft.com/office/powerpoint/2010/main" val="1024502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Rube Goldberg was an engineer, inventor and cartoonist….however he is most well-known now for the comical ‘machines’ that are named after him.  </a:t>
            </a:r>
          </a:p>
          <a:p>
            <a:r>
              <a:rPr lang="en-US" sz="1200" b="0" i="0" u="none" strike="noStrike" kern="1200" baseline="0" dirty="0" smtClean="0">
                <a:solidFill>
                  <a:schemeClr val="tx1"/>
                </a:solidFill>
                <a:latin typeface="+mn-lt"/>
                <a:ea typeface="+mn-ea"/>
                <a:cs typeface="+mn-cs"/>
              </a:rPr>
              <a:t>As a child, Rube loved to draw. But his father wanted him to get a good job, so he urged him to get a degree in engineering. Rube did, and graduated from the </a:t>
            </a:r>
            <a:r>
              <a:rPr lang="en-US" sz="1200" b="0" i="0" u="none" strike="noStrike" kern="1200" baseline="0" dirty="0" err="1" smtClean="0">
                <a:solidFill>
                  <a:schemeClr val="tx1"/>
                </a:solidFill>
                <a:latin typeface="+mn-lt"/>
                <a:ea typeface="+mn-ea"/>
                <a:cs typeface="+mn-cs"/>
              </a:rPr>
              <a:t>Univ</a:t>
            </a:r>
            <a:r>
              <a:rPr lang="en-US" sz="1200" b="0" i="0" u="none" strike="noStrike" kern="1200" baseline="0" dirty="0" smtClean="0">
                <a:solidFill>
                  <a:schemeClr val="tx1"/>
                </a:solidFill>
                <a:latin typeface="+mn-lt"/>
                <a:ea typeface="+mn-ea"/>
                <a:cs typeface="+mn-cs"/>
              </a:rPr>
              <a:t> of California (Berkeley), and went to work with the city of San Francisco in their water department.  However, engineering as a career didn’t suit him, and he quit after six months to take a job as a cartoonist, landing within a year in NYC at the New York Evening Mail where he ended up making $50,000 a year by 1915!</a:t>
            </a:r>
          </a:p>
          <a:p>
            <a:endParaRPr lang="en-US" dirty="0"/>
          </a:p>
        </p:txBody>
      </p:sp>
      <p:sp>
        <p:nvSpPr>
          <p:cNvPr id="4" name="Slide Number Placeholder 3"/>
          <p:cNvSpPr>
            <a:spLocks noGrp="1"/>
          </p:cNvSpPr>
          <p:nvPr>
            <p:ph type="sldNum" sz="quarter" idx="10"/>
          </p:nvPr>
        </p:nvSpPr>
        <p:spPr/>
        <p:txBody>
          <a:bodyPr/>
          <a:lstStyle/>
          <a:p>
            <a:fld id="{1875B345-17D1-4DF1-A47A-F1A6144D1411}" type="slidenum">
              <a:rPr lang="en-US" smtClean="0"/>
              <a:t>24</a:t>
            </a:fld>
            <a:endParaRPr lang="en-US"/>
          </a:p>
        </p:txBody>
      </p:sp>
    </p:spTree>
    <p:extLst>
      <p:ext uri="{BB962C8B-B14F-4D97-AF65-F5344CB8AC3E}">
        <p14:creationId xmlns:p14="http://schemas.microsoft.com/office/powerpoint/2010/main" val="1024502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5B345-17D1-4DF1-A47A-F1A6144D1411}" type="slidenum">
              <a:rPr lang="en-US" smtClean="0"/>
              <a:t>29</a:t>
            </a:fld>
            <a:endParaRPr lang="en-US"/>
          </a:p>
        </p:txBody>
      </p:sp>
    </p:spTree>
    <p:extLst>
      <p:ext uri="{BB962C8B-B14F-4D97-AF65-F5344CB8AC3E}">
        <p14:creationId xmlns:p14="http://schemas.microsoft.com/office/powerpoint/2010/main" val="298518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JSS is a national competition created by Argonne National labs back in the early 1990’s and or</a:t>
            </a:r>
            <a:endParaRPr lang="en-US" dirty="0"/>
          </a:p>
        </p:txBody>
      </p:sp>
      <p:sp>
        <p:nvSpPr>
          <p:cNvPr id="4" name="Slide Number Placeholder 3"/>
          <p:cNvSpPr>
            <a:spLocks noGrp="1"/>
          </p:cNvSpPr>
          <p:nvPr>
            <p:ph type="sldNum" sz="quarter" idx="10"/>
          </p:nvPr>
        </p:nvSpPr>
        <p:spPr/>
        <p:txBody>
          <a:bodyPr/>
          <a:lstStyle/>
          <a:p>
            <a:fld id="{1875B345-17D1-4DF1-A47A-F1A6144D1411}" type="slidenum">
              <a:rPr lang="en-US" smtClean="0"/>
              <a:t>3</a:t>
            </a:fld>
            <a:endParaRPr lang="en-US"/>
          </a:p>
        </p:txBody>
      </p:sp>
    </p:spTree>
    <p:extLst>
      <p:ext uri="{BB962C8B-B14F-4D97-AF65-F5344CB8AC3E}">
        <p14:creationId xmlns:p14="http://schemas.microsoft.com/office/powerpoint/2010/main" val="2378258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5B345-17D1-4DF1-A47A-F1A6144D1411}" type="slidenum">
              <a:rPr lang="en-US" smtClean="0"/>
              <a:t>30</a:t>
            </a:fld>
            <a:endParaRPr lang="en-US"/>
          </a:p>
        </p:txBody>
      </p:sp>
    </p:spTree>
    <p:extLst>
      <p:ext uri="{BB962C8B-B14F-4D97-AF65-F5344CB8AC3E}">
        <p14:creationId xmlns:p14="http://schemas.microsoft.com/office/powerpoint/2010/main" val="521161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Vehicles</a:t>
            </a:r>
            <a:r>
              <a:rPr lang="en-US" baseline="0" dirty="0" smtClean="0"/>
              <a:t> from JSS competitions held over the past 20 years or so.</a:t>
            </a:r>
            <a:endParaRPr lang="en-US" dirty="0"/>
          </a:p>
        </p:txBody>
      </p:sp>
      <p:sp>
        <p:nvSpPr>
          <p:cNvPr id="4" name="Slide Number Placeholder 3"/>
          <p:cNvSpPr>
            <a:spLocks noGrp="1"/>
          </p:cNvSpPr>
          <p:nvPr>
            <p:ph type="sldNum" sz="quarter" idx="10"/>
          </p:nvPr>
        </p:nvSpPr>
        <p:spPr/>
        <p:txBody>
          <a:bodyPr/>
          <a:lstStyle/>
          <a:p>
            <a:fld id="{1875B345-17D1-4DF1-A47A-F1A6144D1411}" type="slidenum">
              <a:rPr lang="en-US" smtClean="0"/>
              <a:t>4</a:t>
            </a:fld>
            <a:endParaRPr lang="en-US"/>
          </a:p>
        </p:txBody>
      </p:sp>
    </p:spTree>
    <p:extLst>
      <p:ext uri="{BB962C8B-B14F-4D97-AF65-F5344CB8AC3E}">
        <p14:creationId xmlns:p14="http://schemas.microsoft.com/office/powerpoint/2010/main" val="1976936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vehicles!</a:t>
            </a:r>
            <a:endParaRPr lang="en-US" dirty="0"/>
          </a:p>
        </p:txBody>
      </p:sp>
      <p:sp>
        <p:nvSpPr>
          <p:cNvPr id="4" name="Slide Number Placeholder 3"/>
          <p:cNvSpPr>
            <a:spLocks noGrp="1"/>
          </p:cNvSpPr>
          <p:nvPr>
            <p:ph type="sldNum" sz="quarter" idx="10"/>
          </p:nvPr>
        </p:nvSpPr>
        <p:spPr/>
        <p:txBody>
          <a:bodyPr/>
          <a:lstStyle/>
          <a:p>
            <a:fld id="{1875B345-17D1-4DF1-A47A-F1A6144D1411}" type="slidenum">
              <a:rPr lang="en-US" smtClean="0"/>
              <a:t>5</a:t>
            </a:fld>
            <a:endParaRPr lang="en-US"/>
          </a:p>
        </p:txBody>
      </p:sp>
    </p:spTree>
    <p:extLst>
      <p:ext uri="{BB962C8B-B14F-4D97-AF65-F5344CB8AC3E}">
        <p14:creationId xmlns:p14="http://schemas.microsoft.com/office/powerpoint/2010/main" val="71860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Rules are refined on a yearly basis but some basic</a:t>
            </a:r>
            <a:r>
              <a:rPr lang="en-US" baseline="0" dirty="0" smtClean="0"/>
              <a:t> rules are recognized nationally and adhered to by TSA, AEOP, NREL and other organizers.</a:t>
            </a:r>
            <a:endParaRPr lang="en-US" dirty="0"/>
          </a:p>
        </p:txBody>
      </p:sp>
      <p:sp>
        <p:nvSpPr>
          <p:cNvPr id="4" name="Slide Number Placeholder 3"/>
          <p:cNvSpPr>
            <a:spLocks noGrp="1"/>
          </p:cNvSpPr>
          <p:nvPr>
            <p:ph type="sldNum" sz="quarter" idx="10"/>
          </p:nvPr>
        </p:nvSpPr>
        <p:spPr/>
        <p:txBody>
          <a:bodyPr/>
          <a:lstStyle/>
          <a:p>
            <a:fld id="{1875B345-17D1-4DF1-A47A-F1A6144D1411}" type="slidenum">
              <a:rPr lang="en-US" smtClean="0"/>
              <a:t>6</a:t>
            </a:fld>
            <a:endParaRPr lang="en-US"/>
          </a:p>
        </p:txBody>
      </p:sp>
    </p:spTree>
    <p:extLst>
      <p:ext uri="{BB962C8B-B14F-4D97-AF65-F5344CB8AC3E}">
        <p14:creationId xmlns:p14="http://schemas.microsoft.com/office/powerpoint/2010/main" val="205689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FSEC has added some additional</a:t>
            </a:r>
            <a:r>
              <a:rPr lang="en-US" baseline="0" dirty="0" smtClean="0"/>
              <a:t> rules.   These requirements elevate the Florida competition and also take into account unpredictable changing weather conditions.  These include adding batteries for cloudy/rainy conditions, engineering the design to also carry a removable ping-pong ball and interviewing teams to verify student team participation in the design and building of the vehicle.   </a:t>
            </a:r>
            <a:endParaRPr lang="en-US" dirty="0"/>
          </a:p>
        </p:txBody>
      </p:sp>
      <p:sp>
        <p:nvSpPr>
          <p:cNvPr id="4" name="Slide Number Placeholder 3"/>
          <p:cNvSpPr>
            <a:spLocks noGrp="1"/>
          </p:cNvSpPr>
          <p:nvPr>
            <p:ph type="sldNum" sz="quarter" idx="10"/>
          </p:nvPr>
        </p:nvSpPr>
        <p:spPr/>
        <p:txBody>
          <a:bodyPr/>
          <a:lstStyle/>
          <a:p>
            <a:fld id="{1875B345-17D1-4DF1-A47A-F1A6144D1411}" type="slidenum">
              <a:rPr lang="en-US" smtClean="0"/>
              <a:t>7</a:t>
            </a:fld>
            <a:endParaRPr lang="en-US"/>
          </a:p>
        </p:txBody>
      </p:sp>
    </p:spTree>
    <p:extLst>
      <p:ext uri="{BB962C8B-B14F-4D97-AF65-F5344CB8AC3E}">
        <p14:creationId xmlns:p14="http://schemas.microsoft.com/office/powerpoint/2010/main" val="152861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page – school, team member names  Project Log – daily entries,</a:t>
            </a:r>
            <a:r>
              <a:rPr lang="en-US" baseline="0" dirty="0" smtClean="0"/>
              <a:t> </a:t>
            </a:r>
            <a:r>
              <a:rPr lang="en-US" dirty="0" smtClean="0"/>
              <a:t>obstacles encountered</a:t>
            </a:r>
            <a:r>
              <a:rPr lang="en-US" baseline="0" dirty="0" smtClean="0"/>
              <a:t> &amp; modification made  Design drawings (minimum of 2)  Finished car specifications – measurements, parts used &amp; cost</a:t>
            </a:r>
          </a:p>
          <a:p>
            <a:r>
              <a:rPr lang="en-US" baseline="0" dirty="0" smtClean="0"/>
              <a:t>Test results – how many trials?  Was the car tested attached to a monofilament line in sunlight or with batteries or both?  Did they time the trials or race against another vehicle?  timed?  If so include that information.  Photos of the process and results.</a:t>
            </a:r>
            <a:endParaRPr lang="en-US" dirty="0"/>
          </a:p>
        </p:txBody>
      </p:sp>
      <p:sp>
        <p:nvSpPr>
          <p:cNvPr id="4" name="Slide Number Placeholder 3"/>
          <p:cNvSpPr>
            <a:spLocks noGrp="1"/>
          </p:cNvSpPr>
          <p:nvPr>
            <p:ph type="sldNum" sz="quarter" idx="10"/>
          </p:nvPr>
        </p:nvSpPr>
        <p:spPr/>
        <p:txBody>
          <a:bodyPr/>
          <a:lstStyle/>
          <a:p>
            <a:fld id="{1875B345-17D1-4DF1-A47A-F1A6144D1411}" type="slidenum">
              <a:rPr lang="en-US" smtClean="0"/>
              <a:t>8</a:t>
            </a:fld>
            <a:endParaRPr lang="en-US"/>
          </a:p>
        </p:txBody>
      </p:sp>
    </p:spTree>
    <p:extLst>
      <p:ext uri="{BB962C8B-B14F-4D97-AF65-F5344CB8AC3E}">
        <p14:creationId xmlns:p14="http://schemas.microsoft.com/office/powerpoint/2010/main" val="202473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875B345-17D1-4DF1-A47A-F1A6144D1411}" type="slidenum">
              <a:rPr lang="en-US" smtClean="0"/>
              <a:t>9</a:t>
            </a:fld>
            <a:endParaRPr lang="en-US"/>
          </a:p>
        </p:txBody>
      </p:sp>
    </p:spTree>
    <p:extLst>
      <p:ext uri="{BB962C8B-B14F-4D97-AF65-F5344CB8AC3E}">
        <p14:creationId xmlns:p14="http://schemas.microsoft.com/office/powerpoint/2010/main" val="1716895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5B345-17D1-4DF1-A47A-F1A6144D1411}" type="slidenum">
              <a:rPr lang="en-US" smtClean="0"/>
              <a:t>10</a:t>
            </a:fld>
            <a:endParaRPr lang="en-US"/>
          </a:p>
        </p:txBody>
      </p:sp>
    </p:spTree>
    <p:extLst>
      <p:ext uri="{BB962C8B-B14F-4D97-AF65-F5344CB8AC3E}">
        <p14:creationId xmlns:p14="http://schemas.microsoft.com/office/powerpoint/2010/main" val="2661337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txBox="1">
            <a:spLocks/>
          </p:cNvSpPr>
          <p:nvPr userDrawn="1"/>
        </p:nvSpPr>
        <p:spPr>
          <a:xfrm>
            <a:off x="4038600" y="6300960"/>
            <a:ext cx="4191000" cy="228600"/>
          </a:xfrm>
          <a:prstGeom prst="rect">
            <a:avLst/>
          </a:prstGeom>
        </p:spPr>
        <p:txBody>
          <a:bodyPr vert="horz" lIns="91440" tIns="45720" rIns="91440" bIns="45720" rtlCol="0" anchor="ctr">
            <a:normAutofit fontScale="92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j-lt"/>
                <a:ea typeface="+mj-ea"/>
                <a:cs typeface="+mj-cs"/>
              </a:rPr>
              <a:t>A Research Institute of the University of Central Florida</a:t>
            </a:r>
          </a:p>
        </p:txBody>
      </p:sp>
      <p:pic>
        <p:nvPicPr>
          <p:cNvPr id="10" name="Picture 9" descr="UCF-Yelo.png"/>
          <p:cNvPicPr>
            <a:picLocks noChangeAspect="1"/>
          </p:cNvPicPr>
          <p:nvPr userDrawn="1"/>
        </p:nvPicPr>
        <p:blipFill>
          <a:blip r:embed="rId2" cstate="print"/>
          <a:stretch>
            <a:fillRect/>
          </a:stretch>
        </p:blipFill>
        <p:spPr>
          <a:xfrm>
            <a:off x="8229600" y="6172200"/>
            <a:ext cx="388798" cy="414340"/>
          </a:xfrm>
          <a:prstGeom prst="rect">
            <a:avLst/>
          </a:prstGeom>
        </p:spPr>
      </p:pic>
      <p:sp>
        <p:nvSpPr>
          <p:cNvPr id="13" name="Rectangle 12"/>
          <p:cNvSpPr/>
          <p:nvPr userDrawn="1"/>
        </p:nvSpPr>
        <p:spPr>
          <a:xfrm>
            <a:off x="0" y="0"/>
            <a:ext cx="9144000" cy="3048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6705600"/>
            <a:ext cx="9144000" cy="1524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0" y="6705600"/>
            <a:ext cx="9144000" cy="0"/>
          </a:xfrm>
          <a:prstGeom prst="line">
            <a:avLst/>
          </a:prstGeom>
          <a:ln>
            <a:solidFill>
              <a:srgbClr val="FCDE04"/>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userDrawn="1"/>
        </p:nvCxnSpPr>
        <p:spPr>
          <a:xfrm>
            <a:off x="0" y="304800"/>
            <a:ext cx="9144000" cy="0"/>
          </a:xfrm>
          <a:prstGeom prst="line">
            <a:avLst/>
          </a:prstGeom>
          <a:ln>
            <a:solidFill>
              <a:srgbClr val="FCDE04"/>
            </a:solidFill>
          </a:ln>
          <a:scene3d>
            <a:camera prst="orthographicFront"/>
            <a:lightRig rig="threePt" dir="t"/>
          </a:scene3d>
          <a:sp3d>
            <a:bevelT prst="slope"/>
          </a:sp3d>
        </p:spPr>
        <p:style>
          <a:lnRef idx="2">
            <a:schemeClr val="accent6"/>
          </a:lnRef>
          <a:fillRef idx="0">
            <a:schemeClr val="accent6"/>
          </a:fillRef>
          <a:effectRef idx="1">
            <a:schemeClr val="accent6"/>
          </a:effectRef>
          <a:fontRef idx="minor">
            <a:schemeClr val="tx1"/>
          </a:fontRef>
        </p:style>
      </p:cxn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5433" y="685800"/>
            <a:ext cx="8265493" cy="12312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58E133-2277-4D2E-8125-EB3FBB4A1069}"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31BDC-FA16-417B-836D-1FFC5CB85E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58E133-2277-4D2E-8125-EB3FBB4A1069}"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31BDC-FA16-417B-836D-1FFC5CB85E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458E133-2277-4D2E-8125-EB3FBB4A1069}"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31BDC-FA16-417B-836D-1FFC5CB85E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58E133-2277-4D2E-8125-EB3FBB4A1069}"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E31BDC-FA16-417B-836D-1FFC5CB85E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58E133-2277-4D2E-8125-EB3FBB4A1069}" type="datetimeFigureOut">
              <a:rPr lang="en-US" smtClean="0"/>
              <a:pPr/>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31BDC-FA16-417B-836D-1FFC5CB85E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58E133-2277-4D2E-8125-EB3FBB4A1069}" type="datetimeFigureOut">
              <a:rPr lang="en-US" smtClean="0"/>
              <a:pPr/>
              <a:t>8/6/2019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E31BDC-FA16-417B-836D-1FFC5CB85E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58E133-2277-4D2E-8125-EB3FBB4A1069}" type="datetimeFigureOut">
              <a:rPr lang="en-US" smtClean="0"/>
              <a:pPr/>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E31BDC-FA16-417B-836D-1FFC5CB85E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8E133-2277-4D2E-8125-EB3FBB4A1069}" type="datetimeFigureOut">
              <a:rPr lang="en-US" smtClean="0"/>
              <a:pPr/>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E31BDC-FA16-417B-836D-1FFC5CB85E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58E133-2277-4D2E-8125-EB3FBB4A1069}" type="datetimeFigureOut">
              <a:rPr lang="en-US" smtClean="0"/>
              <a:pPr/>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31BDC-FA16-417B-836D-1FFC5CB85E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58E133-2277-4D2E-8125-EB3FBB4A1069}" type="datetimeFigureOut">
              <a:rPr lang="en-US" smtClean="0"/>
              <a:pPr/>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E31BDC-FA16-417B-836D-1FFC5CB85E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248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8E133-2277-4D2E-8125-EB3FBB4A1069}" type="datetimeFigureOut">
              <a:rPr lang="en-US" smtClean="0"/>
              <a:pPr/>
              <a:t>8/6/2019</a:t>
            </a:fld>
            <a:endParaRPr lang="en-US"/>
          </a:p>
        </p:txBody>
      </p:sp>
      <p:sp>
        <p:nvSpPr>
          <p:cNvPr id="5" name="Footer Placeholder 4"/>
          <p:cNvSpPr>
            <a:spLocks noGrp="1"/>
          </p:cNvSpPr>
          <p:nvPr>
            <p:ph type="ftr" sz="quarter" idx="3"/>
          </p:nvPr>
        </p:nvSpPr>
        <p:spPr>
          <a:xfrm>
            <a:off x="3124200" y="62484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5" descr="FSEClogo_2010.jpg"/>
          <p:cNvPicPr>
            <a:picLocks noChangeAspect="1"/>
          </p:cNvPicPr>
          <p:nvPr userDrawn="1"/>
        </p:nvPicPr>
        <p:blipFill>
          <a:blip r:embed="rId13" cstate="print"/>
          <a:srcRect/>
          <a:stretch>
            <a:fillRect/>
          </a:stretch>
        </p:blipFill>
        <p:spPr bwMode="auto">
          <a:xfrm>
            <a:off x="7696200" y="5943600"/>
            <a:ext cx="1158875" cy="695034"/>
          </a:xfrm>
          <a:prstGeom prst="rect">
            <a:avLst/>
          </a:prstGeom>
          <a:noFill/>
          <a:ln w="9525">
            <a:noFill/>
            <a:miter lim="800000"/>
            <a:headEnd/>
            <a:tailEnd/>
          </a:ln>
        </p:spPr>
      </p:pic>
      <p:sp>
        <p:nvSpPr>
          <p:cNvPr id="6" name="Slide Number Placeholder 5"/>
          <p:cNvSpPr>
            <a:spLocks noGrp="1"/>
          </p:cNvSpPr>
          <p:nvPr>
            <p:ph type="sldNum" sz="quarter" idx="4"/>
          </p:nvPr>
        </p:nvSpPr>
        <p:spPr>
          <a:xfrm>
            <a:off x="65532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31BDC-FA16-417B-836D-1FFC5CB85E3B}" type="slidenum">
              <a:rPr lang="en-US" smtClean="0"/>
              <a:pPr/>
              <a:t>‹#›</a:t>
            </a:fld>
            <a:endParaRPr lang="en-US"/>
          </a:p>
        </p:txBody>
      </p:sp>
      <p:pic>
        <p:nvPicPr>
          <p:cNvPr id="9" name="Picture 8" descr="UCF-Yelo.png"/>
          <p:cNvPicPr>
            <a:picLocks noChangeAspect="1"/>
          </p:cNvPicPr>
          <p:nvPr userDrawn="1"/>
        </p:nvPicPr>
        <p:blipFill>
          <a:blip r:embed="rId14" cstate="print"/>
          <a:stretch>
            <a:fillRect/>
          </a:stretch>
        </p:blipFill>
        <p:spPr>
          <a:xfrm>
            <a:off x="457200" y="5943600"/>
            <a:ext cx="388798" cy="414340"/>
          </a:xfrm>
          <a:prstGeom prst="rect">
            <a:avLst/>
          </a:prstGeom>
        </p:spPr>
      </p:pic>
      <p:sp>
        <p:nvSpPr>
          <p:cNvPr id="10" name="Rectangle 9"/>
          <p:cNvSpPr/>
          <p:nvPr userDrawn="1"/>
        </p:nvSpPr>
        <p:spPr>
          <a:xfrm>
            <a:off x="0" y="0"/>
            <a:ext cx="9144000" cy="3048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304800"/>
            <a:ext cx="9144000" cy="0"/>
          </a:xfrm>
          <a:prstGeom prst="line">
            <a:avLst/>
          </a:prstGeom>
          <a:ln>
            <a:solidFill>
              <a:srgbClr val="FCDE04"/>
            </a:solidFill>
          </a:ln>
        </p:spPr>
        <p:style>
          <a:lnRef idx="2">
            <a:schemeClr val="accent6"/>
          </a:lnRef>
          <a:fillRef idx="0">
            <a:schemeClr val="accent6"/>
          </a:fillRef>
          <a:effectRef idx="1">
            <a:schemeClr val="accent6"/>
          </a:effectRef>
          <a:fontRef idx="minor">
            <a:schemeClr val="tx1"/>
          </a:fontRef>
        </p:style>
      </p:cxnSp>
      <p:sp>
        <p:nvSpPr>
          <p:cNvPr id="14" name="Rectangle 13"/>
          <p:cNvSpPr/>
          <p:nvPr userDrawn="1"/>
        </p:nvSpPr>
        <p:spPr>
          <a:xfrm>
            <a:off x="0" y="6553200"/>
            <a:ext cx="9144000" cy="3048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0" y="6553200"/>
            <a:ext cx="9144000" cy="0"/>
          </a:xfrm>
          <a:prstGeom prst="line">
            <a:avLst/>
          </a:prstGeom>
          <a:ln>
            <a:solidFill>
              <a:srgbClr val="FCDE04"/>
            </a:solidFill>
          </a:ln>
        </p:spPr>
        <p:style>
          <a:lnRef idx="2">
            <a:schemeClr val="accent6"/>
          </a:lnRef>
          <a:fillRef idx="0">
            <a:schemeClr val="accent6"/>
          </a:fillRef>
          <a:effectRef idx="1">
            <a:schemeClr val="accent6"/>
          </a:effectRef>
          <a:fontRef idx="minor">
            <a:schemeClr val="tx1"/>
          </a:fontRef>
        </p:style>
      </p:cxnSp>
      <p:sp>
        <p:nvSpPr>
          <p:cNvPr id="16" name="TextBox 15"/>
          <p:cNvSpPr txBox="1"/>
          <p:nvPr userDrawn="1"/>
        </p:nvSpPr>
        <p:spPr>
          <a:xfrm>
            <a:off x="457200" y="6581001"/>
            <a:ext cx="8229600" cy="276999"/>
          </a:xfrm>
          <a:prstGeom prst="rect">
            <a:avLst/>
          </a:prstGeom>
          <a:noFill/>
        </p:spPr>
        <p:txBody>
          <a:bodyPr wrap="square" rtlCol="0">
            <a:spAutoFit/>
          </a:bodyPr>
          <a:lstStyle/>
          <a:p>
            <a:pPr algn="ctr"/>
            <a:r>
              <a:rPr lang="en-US" sz="1200" i="0" dirty="0" smtClean="0">
                <a:solidFill>
                  <a:schemeClr val="bg1">
                    <a:lumMod val="50000"/>
                  </a:schemeClr>
                </a:solidFill>
                <a:effectLst/>
              </a:rPr>
              <a:t>FLORIDA SOLAR</a:t>
            </a:r>
            <a:r>
              <a:rPr lang="en-US" sz="1200" i="0" baseline="0" dirty="0" smtClean="0">
                <a:solidFill>
                  <a:schemeClr val="bg1">
                    <a:lumMod val="50000"/>
                  </a:schemeClr>
                </a:solidFill>
                <a:effectLst/>
              </a:rPr>
              <a:t> ENERGY CENTER — A Research Institute of the University of Central Florida</a:t>
            </a:r>
            <a:endParaRPr lang="en-US" sz="1200" i="0" dirty="0">
              <a:solidFill>
                <a:schemeClr val="bg1">
                  <a:lumMod val="50000"/>
                </a:schemeClr>
              </a:solidFill>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000066"/>
          </a:solidFill>
          <a:latin typeface="+mj-lt"/>
          <a:ea typeface="+mj-ea"/>
          <a:cs typeface="+mj-cs"/>
        </a:defRPr>
      </a:lvl1pPr>
    </p:titleStyle>
    <p:bodyStyle>
      <a:lvl1pPr marL="342900" indent="-342900" algn="l" defTabSz="914400" rtl="0" eaLnBrk="1" latinLnBrk="0" hangingPunct="1">
        <a:spcBef>
          <a:spcPct val="20000"/>
        </a:spcBef>
        <a:buClr>
          <a:srgbClr val="FCDE04"/>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CDE04"/>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fsec.ucf.edu/download/Education/Energy%20Transfer%20Machine%20Workshop/Carillon%20Elementary%20-%20Carillon%20ET%20Machine.mp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438400"/>
            <a:ext cx="5334000" cy="914400"/>
          </a:xfrm>
        </p:spPr>
        <p:txBody>
          <a:bodyPr>
            <a:normAutofit fontScale="90000"/>
          </a:bodyPr>
          <a:lstStyle/>
          <a:p>
            <a:r>
              <a:rPr lang="en-US" dirty="0" smtClean="0"/>
              <a:t/>
            </a:r>
            <a:br>
              <a:rPr lang="en-US" dirty="0" smtClean="0"/>
            </a:br>
            <a:r>
              <a:rPr lang="en-US" sz="4400" dirty="0" err="1" smtClean="0"/>
              <a:t>EnergyWhiz</a:t>
            </a:r>
            <a:r>
              <a:rPr lang="en-US" sz="4400" dirty="0" smtClean="0"/>
              <a:t> Engineering</a:t>
            </a:r>
            <a:br>
              <a:rPr lang="en-US" sz="4400" dirty="0" smtClean="0"/>
            </a:br>
            <a:endParaRPr lang="en-US" sz="4400" dirty="0"/>
          </a:p>
        </p:txBody>
      </p:sp>
      <p:sp>
        <p:nvSpPr>
          <p:cNvPr id="4" name="Subtitle 3"/>
          <p:cNvSpPr>
            <a:spLocks noGrp="1"/>
          </p:cNvSpPr>
          <p:nvPr>
            <p:ph type="subTitle" idx="1"/>
          </p:nvPr>
        </p:nvSpPr>
        <p:spPr>
          <a:xfrm>
            <a:off x="3352800" y="3505200"/>
            <a:ext cx="2514600" cy="1413387"/>
          </a:xfrm>
        </p:spPr>
        <p:txBody>
          <a:bodyPr>
            <a:normAutofit/>
          </a:bodyPr>
          <a:lstStyle/>
          <a:p>
            <a:r>
              <a:rPr lang="en-US" sz="2400" b="1" dirty="0" smtClean="0">
                <a:solidFill>
                  <a:srgbClr val="000066"/>
                </a:solidFill>
              </a:rPr>
              <a:t>OCPS STEM Day</a:t>
            </a:r>
          </a:p>
          <a:p>
            <a:r>
              <a:rPr lang="en-US" sz="2400" b="1" dirty="0" smtClean="0">
                <a:solidFill>
                  <a:srgbClr val="000066"/>
                </a:solidFill>
              </a:rPr>
              <a:t>August 7, 2019</a:t>
            </a:r>
            <a:r>
              <a:rPr lang="en-US" dirty="0"/>
              <a:t/>
            </a:r>
            <a:br>
              <a:rPr lang="en-US" dirty="0"/>
            </a:br>
            <a:endParaRPr lang="en-US" dirty="0" smtClean="0"/>
          </a:p>
        </p:txBody>
      </p:sp>
    </p:spTree>
    <p:extLst>
      <p:ext uri="{BB962C8B-B14F-4D97-AF65-F5344CB8AC3E}">
        <p14:creationId xmlns:p14="http://schemas.microsoft.com/office/powerpoint/2010/main" val="1275234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666749"/>
            <a:ext cx="8763000" cy="769441"/>
          </a:xfrm>
          <a:prstGeom prst="rect">
            <a:avLst/>
          </a:prstGeom>
          <a:noFill/>
        </p:spPr>
        <p:txBody>
          <a:bodyPr wrap="square" rtlCol="0">
            <a:spAutoFit/>
          </a:bodyPr>
          <a:lstStyle/>
          <a:p>
            <a:pPr algn="ctr"/>
            <a:r>
              <a:rPr lang="en-US" sz="4400" b="1" dirty="0" smtClean="0">
                <a:solidFill>
                  <a:srgbClr val="000066"/>
                </a:solidFill>
                <a:latin typeface="+mj-lt"/>
              </a:rPr>
              <a:t>JSS Design Judging</a:t>
            </a:r>
            <a:endParaRPr lang="en-US" sz="4400" b="1" dirty="0">
              <a:solidFill>
                <a:srgbClr val="000066"/>
              </a:solidFill>
              <a:latin typeface="+mj-lt"/>
            </a:endParaRPr>
          </a:p>
        </p:txBody>
      </p:sp>
      <p:sp>
        <p:nvSpPr>
          <p:cNvPr id="2" name="TextBox 1"/>
          <p:cNvSpPr txBox="1"/>
          <p:nvPr/>
        </p:nvSpPr>
        <p:spPr>
          <a:xfrm>
            <a:off x="476250" y="1676400"/>
            <a:ext cx="3505200" cy="4154984"/>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Cars are judged on design, construction, materials used and creativity</a:t>
            </a:r>
          </a:p>
          <a:p>
            <a:endParaRPr lang="en-US" sz="2400" b="1" dirty="0" smtClean="0"/>
          </a:p>
          <a:p>
            <a:pPr marL="285750" indent="-285750">
              <a:buFont typeface="Arial" panose="020B0604020202020204" pitchFamily="34" charset="0"/>
              <a:buChar char="•"/>
            </a:pPr>
            <a:r>
              <a:rPr lang="en-US" sz="2400" b="1" dirty="0" smtClean="0"/>
              <a:t>During the interview, teams are judged on their knowledge of their car build and performance, and  team dynamics	</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57400"/>
            <a:ext cx="46482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670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666749"/>
            <a:ext cx="8763000" cy="769441"/>
          </a:xfrm>
          <a:prstGeom prst="rect">
            <a:avLst/>
          </a:prstGeom>
          <a:noFill/>
        </p:spPr>
        <p:txBody>
          <a:bodyPr wrap="square" rtlCol="0">
            <a:spAutoFit/>
          </a:bodyPr>
          <a:lstStyle/>
          <a:p>
            <a:pPr algn="ctr"/>
            <a:r>
              <a:rPr lang="en-US" sz="4400" b="1" dirty="0" smtClean="0">
                <a:solidFill>
                  <a:srgbClr val="000066"/>
                </a:solidFill>
                <a:latin typeface="+mj-lt"/>
              </a:rPr>
              <a:t>Junior Solar Sprint Race</a:t>
            </a:r>
            <a:endParaRPr lang="en-US" sz="4400" b="1" dirty="0">
              <a:solidFill>
                <a:srgbClr val="000066"/>
              </a:solidFill>
              <a:latin typeface="+mj-lt"/>
            </a:endParaRPr>
          </a:p>
        </p:txBody>
      </p:sp>
      <p:sp>
        <p:nvSpPr>
          <p:cNvPr id="2" name="TextBox 1"/>
          <p:cNvSpPr txBox="1"/>
          <p:nvPr/>
        </p:nvSpPr>
        <p:spPr>
          <a:xfrm>
            <a:off x="609600" y="1676400"/>
            <a:ext cx="3352800" cy="4154984"/>
          </a:xfrm>
          <a:prstGeom prst="rect">
            <a:avLst/>
          </a:prstGeom>
          <a:noFill/>
        </p:spPr>
        <p:txBody>
          <a:bodyPr wrap="square" rtlCol="0">
            <a:spAutoFit/>
          </a:bodyPr>
          <a:lstStyle/>
          <a:p>
            <a:r>
              <a:rPr lang="en-US" sz="2400" b="1" dirty="0" smtClean="0"/>
              <a:t>Time Trials</a:t>
            </a:r>
          </a:p>
          <a:p>
            <a:pPr marL="342900" indent="-342900">
              <a:buFont typeface="Arial" panose="020B0604020202020204" pitchFamily="34" charset="0"/>
              <a:buChar char="•"/>
            </a:pPr>
            <a:r>
              <a:rPr lang="en-US" sz="2400" b="1" dirty="0" smtClean="0"/>
              <a:t>Up to 3 trials</a:t>
            </a:r>
          </a:p>
          <a:p>
            <a:pPr marL="342900" indent="-342900">
              <a:buFont typeface="Arial" panose="020B0604020202020204" pitchFamily="34" charset="0"/>
              <a:buChar char="•"/>
            </a:pPr>
            <a:r>
              <a:rPr lang="en-US" sz="2400" b="1" dirty="0" smtClean="0"/>
              <a:t>Ten fastest cars advance to Double Elimination</a:t>
            </a:r>
          </a:p>
          <a:p>
            <a:endParaRPr lang="en-US" sz="2400" b="1" dirty="0"/>
          </a:p>
          <a:p>
            <a:r>
              <a:rPr lang="en-US" sz="2400" b="1" dirty="0" smtClean="0"/>
              <a:t>Double Elimination</a:t>
            </a:r>
          </a:p>
          <a:p>
            <a:pPr marL="342900" indent="-342900">
              <a:buFont typeface="Arial" panose="020B0604020202020204" pitchFamily="34" charset="0"/>
              <a:buChar char="•"/>
            </a:pPr>
            <a:r>
              <a:rPr lang="en-US" sz="2400" b="1" dirty="0" smtClean="0"/>
              <a:t>Teams race two at a time</a:t>
            </a:r>
          </a:p>
          <a:p>
            <a:pPr marL="342900" indent="-342900">
              <a:buFont typeface="Arial" panose="020B0604020202020204" pitchFamily="34" charset="0"/>
              <a:buChar char="•"/>
            </a:pPr>
            <a:r>
              <a:rPr lang="en-US" sz="2400" b="1" dirty="0" smtClean="0"/>
              <a:t>Teams eliminated with second loss	</a:t>
            </a:r>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57400"/>
            <a:ext cx="4648200" cy="310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331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685799"/>
            <a:ext cx="8763000" cy="769441"/>
          </a:xfrm>
          <a:prstGeom prst="rect">
            <a:avLst/>
          </a:prstGeom>
          <a:noFill/>
        </p:spPr>
        <p:txBody>
          <a:bodyPr wrap="square" rtlCol="0">
            <a:spAutoFit/>
          </a:bodyPr>
          <a:lstStyle/>
          <a:p>
            <a:pPr algn="ctr"/>
            <a:r>
              <a:rPr lang="en-US" sz="4400" b="1" dirty="0" smtClean="0">
                <a:solidFill>
                  <a:srgbClr val="000066"/>
                </a:solidFill>
                <a:latin typeface="+mj-lt"/>
              </a:rPr>
              <a:t>Just For </a:t>
            </a:r>
            <a:r>
              <a:rPr lang="en-US" sz="4400" b="1" dirty="0">
                <a:solidFill>
                  <a:srgbClr val="000066"/>
                </a:solidFill>
                <a:latin typeface="+mj-lt"/>
              </a:rPr>
              <a:t>Y</a:t>
            </a:r>
            <a:r>
              <a:rPr lang="en-US" sz="4400" b="1" dirty="0" smtClean="0">
                <a:solidFill>
                  <a:srgbClr val="000066"/>
                </a:solidFill>
                <a:latin typeface="+mj-lt"/>
              </a:rPr>
              <a:t>ou – JSS Hints &amp; Tips</a:t>
            </a:r>
            <a:endParaRPr lang="en-US" sz="4400" b="1" dirty="0">
              <a:solidFill>
                <a:srgbClr val="000066"/>
              </a:solidFill>
              <a:latin typeface="+mj-lt"/>
            </a:endParaRPr>
          </a:p>
        </p:txBody>
      </p:sp>
      <p:sp>
        <p:nvSpPr>
          <p:cNvPr id="2" name="TextBox 1"/>
          <p:cNvSpPr txBox="1"/>
          <p:nvPr/>
        </p:nvSpPr>
        <p:spPr>
          <a:xfrm>
            <a:off x="457200" y="1436190"/>
            <a:ext cx="7772400" cy="4893647"/>
          </a:xfrm>
          <a:prstGeom prst="rect">
            <a:avLst/>
          </a:prstGeom>
          <a:noFill/>
        </p:spPr>
        <p:txBody>
          <a:bodyPr wrap="square" rtlCol="0">
            <a:spAutoFit/>
          </a:bodyPr>
          <a:lstStyle/>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b="1" dirty="0" smtClean="0"/>
              <a:t>Build as lightweight as possible</a:t>
            </a:r>
          </a:p>
          <a:p>
            <a:pPr marL="342900" indent="-342900">
              <a:buFont typeface="Arial" panose="020B0604020202020204" pitchFamily="34" charset="0"/>
              <a:buChar char="•"/>
            </a:pPr>
            <a:r>
              <a:rPr lang="en-US" sz="2400" b="1" dirty="0" smtClean="0"/>
              <a:t>Chassis should be rigid enough to hold motor securely</a:t>
            </a:r>
          </a:p>
          <a:p>
            <a:pPr marL="342900" indent="-342900">
              <a:buFont typeface="Arial" panose="020B0604020202020204" pitchFamily="34" charset="0"/>
              <a:buChar char="•"/>
            </a:pPr>
            <a:r>
              <a:rPr lang="en-US" sz="2400" b="1" dirty="0" smtClean="0"/>
              <a:t>Axles need to be parallel for car to run straight</a:t>
            </a:r>
          </a:p>
          <a:p>
            <a:pPr marL="342900" indent="-342900">
              <a:buFont typeface="Arial" panose="020B0604020202020204" pitchFamily="34" charset="0"/>
              <a:buChar char="•"/>
            </a:pPr>
            <a:r>
              <a:rPr lang="en-US" sz="2400" b="1" dirty="0" smtClean="0"/>
              <a:t>Gears must mesh securely </a:t>
            </a:r>
          </a:p>
          <a:p>
            <a:pPr marL="342900" indent="-342900">
              <a:buFont typeface="Arial" panose="020B0604020202020204" pitchFamily="34" charset="0"/>
              <a:buChar char="•"/>
            </a:pPr>
            <a:r>
              <a:rPr lang="en-US" sz="2400" b="1" dirty="0" smtClean="0"/>
              <a:t>Approximate gear ratio between motor and axle is 1:4</a:t>
            </a:r>
          </a:p>
          <a:p>
            <a:pPr marL="342900" indent="-342900">
              <a:buFont typeface="Arial" panose="020B0604020202020204" pitchFamily="34" charset="0"/>
              <a:buChar char="•"/>
            </a:pPr>
            <a:r>
              <a:rPr lang="en-US" sz="2400" b="1" dirty="0" smtClean="0"/>
              <a:t>+ Speed = - Torque       and      + Torque = - Speed</a:t>
            </a:r>
          </a:p>
          <a:p>
            <a:pPr marL="342900" indent="-342900">
              <a:buFont typeface="Arial" panose="020B0604020202020204" pitchFamily="34" charset="0"/>
              <a:buChar char="•"/>
            </a:pPr>
            <a:r>
              <a:rPr lang="en-US" sz="2400" b="1" dirty="0" smtClean="0"/>
              <a:t>Use pieces of drinking straws to hold the axles, and as bushings to keep wheels from rubbing the car sides</a:t>
            </a:r>
          </a:p>
          <a:p>
            <a:pPr marL="342900" indent="-342900">
              <a:buFont typeface="Arial" panose="020B0604020202020204" pitchFamily="34" charset="0"/>
              <a:buChar char="•"/>
            </a:pPr>
            <a:r>
              <a:rPr lang="en-US" sz="2400" b="1" dirty="0" smtClean="0"/>
              <a:t>Binder combs work great for an eyelet</a:t>
            </a:r>
          </a:p>
          <a:p>
            <a:pPr marL="342900" indent="-342900">
              <a:buFont typeface="Arial" panose="020B0604020202020204" pitchFamily="34" charset="0"/>
              <a:buChar char="•"/>
            </a:pPr>
            <a:r>
              <a:rPr lang="en-US" sz="2400" b="1" dirty="0" smtClean="0"/>
              <a:t>The bottom of the eyelet should be very close to the track</a:t>
            </a:r>
          </a:p>
          <a:p>
            <a:pPr marL="342900" indent="-342900">
              <a:buFont typeface="Arial" panose="020B0604020202020204" pitchFamily="34" charset="0"/>
              <a:buChar char="•"/>
            </a:pPr>
            <a:endParaRPr lang="en-US" sz="2400" b="1" dirty="0" smtClean="0"/>
          </a:p>
        </p:txBody>
      </p:sp>
    </p:spTree>
    <p:extLst>
      <p:ext uri="{BB962C8B-B14F-4D97-AF65-F5344CB8AC3E}">
        <p14:creationId xmlns:p14="http://schemas.microsoft.com/office/powerpoint/2010/main" val="2610498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981200"/>
            <a:ext cx="5486400" cy="3721608"/>
          </a:xfrm>
          <a:prstGeom prst="rect">
            <a:avLst/>
          </a:prstGeom>
        </p:spPr>
      </p:pic>
      <p:sp>
        <p:nvSpPr>
          <p:cNvPr id="5" name="TextBox 4"/>
          <p:cNvSpPr txBox="1"/>
          <p:nvPr/>
        </p:nvSpPr>
        <p:spPr>
          <a:xfrm>
            <a:off x="817799" y="685800"/>
            <a:ext cx="7508402" cy="769441"/>
          </a:xfrm>
          <a:prstGeom prst="rect">
            <a:avLst/>
          </a:prstGeom>
          <a:noFill/>
        </p:spPr>
        <p:txBody>
          <a:bodyPr wrap="none" rtlCol="0">
            <a:spAutoFit/>
          </a:bodyPr>
          <a:lstStyle/>
          <a:p>
            <a:r>
              <a:rPr lang="en-US" sz="4400" b="1" dirty="0" smtClean="0">
                <a:solidFill>
                  <a:srgbClr val="000066"/>
                </a:solidFill>
                <a:latin typeface="+mj-lt"/>
              </a:rPr>
              <a:t>Junior Solar Sprint - Questions?</a:t>
            </a:r>
            <a:endParaRPr lang="en-US" sz="4400" b="1" dirty="0">
              <a:solidFill>
                <a:srgbClr val="000066"/>
              </a:solidFill>
              <a:latin typeface="+mj-lt"/>
            </a:endParaRPr>
          </a:p>
        </p:txBody>
      </p:sp>
    </p:spTree>
    <p:extLst>
      <p:ext uri="{BB962C8B-B14F-4D97-AF65-F5344CB8AC3E}">
        <p14:creationId xmlns:p14="http://schemas.microsoft.com/office/powerpoint/2010/main" val="2136700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21459" y="5343326"/>
            <a:ext cx="4724400" cy="923330"/>
          </a:xfrm>
          <a:prstGeom prst="rect">
            <a:avLst/>
          </a:prstGeom>
          <a:noFill/>
        </p:spPr>
        <p:txBody>
          <a:bodyPr wrap="square" rtlCol="0">
            <a:spAutoFit/>
          </a:bodyPr>
          <a:lstStyle/>
          <a:p>
            <a:pPr algn="ctr"/>
            <a:r>
              <a:rPr lang="en-US" b="1" dirty="0" smtClean="0"/>
              <a:t>Design, build, and market</a:t>
            </a:r>
          </a:p>
          <a:p>
            <a:pPr algn="ctr"/>
            <a:r>
              <a:rPr lang="en-US" b="1" dirty="0" smtClean="0"/>
              <a:t>an energy-efficient, cost-effective, ‘green’ animal habitat</a:t>
            </a:r>
          </a:p>
        </p:txBody>
      </p:sp>
      <p:sp>
        <p:nvSpPr>
          <p:cNvPr id="6" name="TextBox 5"/>
          <p:cNvSpPr txBox="1"/>
          <p:nvPr/>
        </p:nvSpPr>
        <p:spPr>
          <a:xfrm>
            <a:off x="762000" y="701039"/>
            <a:ext cx="7543800" cy="769441"/>
          </a:xfrm>
          <a:prstGeom prst="rect">
            <a:avLst/>
          </a:prstGeom>
          <a:noFill/>
        </p:spPr>
        <p:txBody>
          <a:bodyPr wrap="square" rtlCol="0">
            <a:spAutoFit/>
          </a:bodyPr>
          <a:lstStyle/>
          <a:p>
            <a:pPr algn="ctr"/>
            <a:r>
              <a:rPr lang="en-US" sz="4400" b="1" dirty="0" smtClean="0">
                <a:solidFill>
                  <a:srgbClr val="000066"/>
                </a:solidFill>
                <a:latin typeface="+mj-lt"/>
              </a:rPr>
              <a:t>Critter Comfort Cottage (C3)</a:t>
            </a:r>
            <a:endParaRPr lang="en-US" sz="4400" b="1" dirty="0">
              <a:solidFill>
                <a:srgbClr val="000066"/>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459" y="1659909"/>
            <a:ext cx="4775200" cy="3479800"/>
          </a:xfrm>
          <a:prstGeom prst="rect">
            <a:avLst/>
          </a:prstGeom>
        </p:spPr>
      </p:pic>
    </p:spTree>
    <p:extLst>
      <p:ext uri="{BB962C8B-B14F-4D97-AF65-F5344CB8AC3E}">
        <p14:creationId xmlns:p14="http://schemas.microsoft.com/office/powerpoint/2010/main" val="2406641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0200" y="669924"/>
            <a:ext cx="5909388" cy="769441"/>
          </a:xfrm>
          <a:prstGeom prst="rect">
            <a:avLst/>
          </a:prstGeom>
          <a:noFill/>
        </p:spPr>
        <p:txBody>
          <a:bodyPr wrap="square" rtlCol="0">
            <a:spAutoFit/>
          </a:bodyPr>
          <a:lstStyle/>
          <a:p>
            <a:pPr algn="ctr"/>
            <a:r>
              <a:rPr lang="en-US" sz="4400" b="1" dirty="0" smtClean="0">
                <a:solidFill>
                  <a:srgbClr val="000066"/>
                </a:solidFill>
                <a:latin typeface="+mj-lt"/>
              </a:rPr>
              <a:t>Critter Comfort Cottages</a:t>
            </a:r>
            <a:endParaRPr lang="en-US" sz="4400" b="1" dirty="0">
              <a:solidFill>
                <a:srgbClr val="000066"/>
              </a:solidFill>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994" y="1906090"/>
            <a:ext cx="3556000" cy="36576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448890"/>
            <a:ext cx="2698750" cy="22860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1950" y="3962400"/>
            <a:ext cx="2819400" cy="1828800"/>
          </a:xfrm>
          <a:prstGeom prst="rect">
            <a:avLst/>
          </a:prstGeom>
        </p:spPr>
      </p:pic>
    </p:spTree>
    <p:extLst>
      <p:ext uri="{BB962C8B-B14F-4D97-AF65-F5344CB8AC3E}">
        <p14:creationId xmlns:p14="http://schemas.microsoft.com/office/powerpoint/2010/main" val="3372212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52154" y="666241"/>
            <a:ext cx="5909388" cy="769441"/>
          </a:xfrm>
          <a:prstGeom prst="rect">
            <a:avLst/>
          </a:prstGeom>
          <a:noFill/>
        </p:spPr>
        <p:txBody>
          <a:bodyPr wrap="square" rtlCol="0">
            <a:spAutoFit/>
          </a:bodyPr>
          <a:lstStyle/>
          <a:p>
            <a:pPr algn="ctr"/>
            <a:r>
              <a:rPr lang="en-US" sz="4400" b="1" dirty="0" smtClean="0">
                <a:solidFill>
                  <a:srgbClr val="000066"/>
                </a:solidFill>
                <a:latin typeface="+mj-lt"/>
              </a:rPr>
              <a:t>Critter Comfort Cottages</a:t>
            </a:r>
            <a:endParaRPr lang="en-US" sz="4400" b="1" dirty="0">
              <a:solidFill>
                <a:srgbClr val="000066"/>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494409"/>
            <a:ext cx="3363848" cy="444398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494409"/>
            <a:ext cx="2855295" cy="4445000"/>
          </a:xfrm>
          <a:prstGeom prst="rect">
            <a:avLst/>
          </a:prstGeom>
        </p:spPr>
      </p:pic>
    </p:spTree>
    <p:extLst>
      <p:ext uri="{BB962C8B-B14F-4D97-AF65-F5344CB8AC3E}">
        <p14:creationId xmlns:p14="http://schemas.microsoft.com/office/powerpoint/2010/main" val="2288951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8229600" cy="914400"/>
          </a:xfrm>
        </p:spPr>
        <p:txBody>
          <a:bodyPr>
            <a:noAutofit/>
          </a:bodyPr>
          <a:lstStyle/>
          <a:p>
            <a:r>
              <a:rPr lang="en-US" dirty="0" smtClean="0"/>
              <a:t>C3 Rules</a:t>
            </a:r>
            <a:endParaRPr lang="en-US" dirty="0"/>
          </a:p>
        </p:txBody>
      </p:sp>
      <p:sp>
        <p:nvSpPr>
          <p:cNvPr id="5" name="TextBox 4"/>
          <p:cNvSpPr txBox="1"/>
          <p:nvPr/>
        </p:nvSpPr>
        <p:spPr>
          <a:xfrm>
            <a:off x="533400" y="1828800"/>
            <a:ext cx="4191000"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Teams consist of 2 – 6 students</a:t>
            </a:r>
          </a:p>
          <a:p>
            <a:pPr marL="342900" indent="-342900">
              <a:buFont typeface="Arial" panose="020B0604020202020204" pitchFamily="34" charset="0"/>
              <a:buChar char="•"/>
            </a:pPr>
            <a:r>
              <a:rPr lang="en-US" sz="2400" b="1" dirty="0"/>
              <a:t>T</a:t>
            </a:r>
            <a:r>
              <a:rPr lang="en-US" sz="2400" b="1" dirty="0" smtClean="0"/>
              <a:t>he cottage must:</a:t>
            </a:r>
          </a:p>
          <a:p>
            <a:pPr marL="800100" lvl="1" indent="-342900">
              <a:buFont typeface="Wingdings" panose="05000000000000000000" pitchFamily="2" charset="2"/>
              <a:buChar char="§"/>
            </a:pPr>
            <a:r>
              <a:rPr lang="en-US" sz="2400" dirty="0"/>
              <a:t>b</a:t>
            </a:r>
            <a:r>
              <a:rPr lang="en-US" sz="2400" dirty="0" smtClean="0"/>
              <a:t>e animal-centric</a:t>
            </a:r>
          </a:p>
          <a:p>
            <a:pPr marL="800100" lvl="1" indent="-342900">
              <a:buFont typeface="Wingdings" panose="05000000000000000000" pitchFamily="2" charset="2"/>
              <a:buChar char="§"/>
            </a:pPr>
            <a:r>
              <a:rPr lang="en-US" sz="2400" dirty="0"/>
              <a:t>b</a:t>
            </a:r>
            <a:r>
              <a:rPr lang="en-US" sz="2400" dirty="0" smtClean="0"/>
              <a:t>e safe and appropriate for the selected animal</a:t>
            </a:r>
          </a:p>
          <a:p>
            <a:pPr marL="342900" indent="-342900">
              <a:buFont typeface="Arial" panose="020B0604020202020204" pitchFamily="34" charset="0"/>
              <a:buChar char="•"/>
            </a:pPr>
            <a:r>
              <a:rPr lang="en-US" sz="2400" b="1" dirty="0"/>
              <a:t>The cottage must not:</a:t>
            </a:r>
          </a:p>
          <a:p>
            <a:pPr marL="800100" lvl="1" indent="-342900">
              <a:buFont typeface="Wingdings" panose="05000000000000000000" pitchFamily="2" charset="2"/>
              <a:buChar char="§"/>
            </a:pPr>
            <a:r>
              <a:rPr lang="en-US" sz="2400" dirty="0"/>
              <a:t>i</a:t>
            </a:r>
            <a:r>
              <a:rPr lang="en-US" sz="2400" dirty="0" smtClean="0"/>
              <a:t>nclude </a:t>
            </a:r>
            <a:r>
              <a:rPr lang="en-US" sz="2400" dirty="0"/>
              <a:t>a </a:t>
            </a:r>
            <a:r>
              <a:rPr lang="en-US" sz="2400" dirty="0" smtClean="0"/>
              <a:t>live animal at the competition</a:t>
            </a:r>
            <a:endParaRPr lang="en-US" sz="2400" dirty="0"/>
          </a:p>
          <a:p>
            <a:pPr marL="800100" lvl="1" indent="-342900">
              <a:buFont typeface="Wingdings" panose="05000000000000000000" pitchFamily="2" charset="2"/>
              <a:buChar char="§"/>
            </a:pPr>
            <a:r>
              <a:rPr lang="en-US" sz="2400" dirty="0"/>
              <a:t>h</a:t>
            </a:r>
            <a:r>
              <a:rPr lang="en-US" sz="2400" dirty="0" smtClean="0"/>
              <a:t>ave </a:t>
            </a:r>
            <a:r>
              <a:rPr lang="en-US" sz="2400" dirty="0"/>
              <a:t>any sharp </a:t>
            </a:r>
            <a:r>
              <a:rPr lang="en-US" sz="2400" dirty="0" smtClean="0"/>
              <a:t>edges</a:t>
            </a:r>
            <a:endParaRPr lang="en-US" sz="2400" dirty="0"/>
          </a:p>
          <a:p>
            <a:pPr marL="800100" lvl="1" indent="-342900">
              <a:buFont typeface="Arial" panose="020B0604020202020204" pitchFamily="34" charset="0"/>
              <a:buChar char="•"/>
            </a:pPr>
            <a:endParaRPr lang="en-US" sz="2400" b="1" dirty="0">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828800"/>
            <a:ext cx="3759200" cy="2819400"/>
          </a:xfrm>
          <a:prstGeom prst="rect">
            <a:avLst/>
          </a:prstGeom>
        </p:spPr>
      </p:pic>
    </p:spTree>
    <p:extLst>
      <p:ext uri="{BB962C8B-B14F-4D97-AF65-F5344CB8AC3E}">
        <p14:creationId xmlns:p14="http://schemas.microsoft.com/office/powerpoint/2010/main" val="2017973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914400"/>
          </a:xfrm>
        </p:spPr>
        <p:txBody>
          <a:bodyPr>
            <a:noAutofit/>
          </a:bodyPr>
          <a:lstStyle/>
          <a:p>
            <a:r>
              <a:rPr lang="en-US" dirty="0" smtClean="0"/>
              <a:t>C3 Rules</a:t>
            </a:r>
            <a:endParaRPr lang="en-US" dirty="0"/>
          </a:p>
        </p:txBody>
      </p:sp>
      <p:sp>
        <p:nvSpPr>
          <p:cNvPr id="5" name="TextBox 4"/>
          <p:cNvSpPr txBox="1"/>
          <p:nvPr/>
        </p:nvSpPr>
        <p:spPr>
          <a:xfrm>
            <a:off x="533400" y="1676400"/>
            <a:ext cx="4191000" cy="4893647"/>
          </a:xfrm>
          <a:prstGeom prst="rect">
            <a:avLst/>
          </a:prstGeom>
          <a:noFill/>
        </p:spPr>
        <p:txBody>
          <a:bodyPr wrap="square" rtlCol="0">
            <a:spAutoFit/>
          </a:bodyPr>
          <a:lstStyle/>
          <a:p>
            <a:r>
              <a:rPr lang="en-US" sz="2400" b="1" dirty="0" smtClean="0"/>
              <a:t>The team </a:t>
            </a:r>
          </a:p>
          <a:p>
            <a:pPr marL="342900" indent="-342900">
              <a:buFont typeface="Arial" panose="020B0604020202020204" pitchFamily="34" charset="0"/>
              <a:buChar char="•"/>
            </a:pPr>
            <a:r>
              <a:rPr lang="en-US" sz="2400" b="1" dirty="0" smtClean="0"/>
              <a:t>Researches the habits and needs of their selected animal and uses this in their design</a:t>
            </a:r>
          </a:p>
          <a:p>
            <a:pPr marL="342900" indent="-342900">
              <a:buFont typeface="Arial" panose="020B0604020202020204" pitchFamily="34" charset="0"/>
              <a:buChar char="•"/>
            </a:pPr>
            <a:r>
              <a:rPr lang="en-US" sz="2400" b="1" dirty="0" smtClean="0"/>
              <a:t>Creates a marketing plan for their habitat.  This could include:</a:t>
            </a:r>
            <a:endParaRPr lang="en-US" sz="2400" b="1" dirty="0"/>
          </a:p>
          <a:p>
            <a:pPr marL="800100" lvl="1" indent="-342900">
              <a:buFont typeface="Wingdings" panose="05000000000000000000" pitchFamily="2" charset="2"/>
              <a:buChar char="§"/>
            </a:pPr>
            <a:r>
              <a:rPr lang="en-US" sz="2400" dirty="0"/>
              <a:t>b</a:t>
            </a:r>
            <a:r>
              <a:rPr lang="en-US" sz="2400" dirty="0" smtClean="0"/>
              <a:t>rochure, handouts</a:t>
            </a:r>
            <a:endParaRPr lang="en-US" sz="2400" dirty="0"/>
          </a:p>
          <a:p>
            <a:pPr marL="800100" lvl="1" indent="-342900">
              <a:buFont typeface="Wingdings" panose="05000000000000000000" pitchFamily="2" charset="2"/>
              <a:buChar char="§"/>
            </a:pPr>
            <a:r>
              <a:rPr lang="en-US" sz="2400" dirty="0"/>
              <a:t>p</a:t>
            </a:r>
            <a:r>
              <a:rPr lang="en-US" sz="2400" dirty="0" smtClean="0"/>
              <a:t>oster, signage</a:t>
            </a:r>
          </a:p>
          <a:p>
            <a:pPr marL="800100" lvl="1" indent="-342900">
              <a:buFont typeface="Wingdings" panose="05000000000000000000" pitchFamily="2" charset="2"/>
              <a:buChar char="§"/>
            </a:pPr>
            <a:r>
              <a:rPr lang="en-US" sz="2400" dirty="0"/>
              <a:t>w</a:t>
            </a:r>
            <a:r>
              <a:rPr lang="en-US" sz="2400" dirty="0" smtClean="0"/>
              <a:t>eb page, video clip</a:t>
            </a:r>
          </a:p>
          <a:p>
            <a:pPr marL="800100" lvl="1" indent="-342900">
              <a:buFont typeface="Wingdings" panose="05000000000000000000" pitchFamily="2" charset="2"/>
              <a:buChar char="§"/>
            </a:pPr>
            <a:r>
              <a:rPr lang="en-US" sz="2400" dirty="0"/>
              <a:t>a</a:t>
            </a:r>
            <a:r>
              <a:rPr lang="en-US" sz="2400" dirty="0" smtClean="0"/>
              <a:t> theme</a:t>
            </a:r>
            <a:endParaRPr lang="en-US" sz="2400" dirty="0"/>
          </a:p>
          <a:p>
            <a:pPr marL="800100" lvl="1" indent="-342900">
              <a:buFont typeface="Arial" panose="020B0604020202020204" pitchFamily="34" charset="0"/>
              <a:buChar char="•"/>
            </a:pPr>
            <a:endParaRPr lang="en-US" sz="2400" b="1"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057400"/>
            <a:ext cx="3657600" cy="2724912"/>
          </a:xfrm>
          <a:prstGeom prst="rect">
            <a:avLst/>
          </a:prstGeom>
        </p:spPr>
      </p:pic>
    </p:spTree>
    <p:extLst>
      <p:ext uri="{BB962C8B-B14F-4D97-AF65-F5344CB8AC3E}">
        <p14:creationId xmlns:p14="http://schemas.microsoft.com/office/powerpoint/2010/main" val="3172206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650"/>
            <a:ext cx="8229600" cy="914400"/>
          </a:xfrm>
        </p:spPr>
        <p:txBody>
          <a:bodyPr>
            <a:noAutofit/>
          </a:bodyPr>
          <a:lstStyle/>
          <a:p>
            <a:r>
              <a:rPr lang="en-US" dirty="0" smtClean="0"/>
              <a:t>C3 Competition Day</a:t>
            </a:r>
            <a:endParaRPr lang="en-US" dirty="0"/>
          </a:p>
        </p:txBody>
      </p:sp>
      <p:sp>
        <p:nvSpPr>
          <p:cNvPr id="5" name="TextBox 4"/>
          <p:cNvSpPr txBox="1"/>
          <p:nvPr/>
        </p:nvSpPr>
        <p:spPr>
          <a:xfrm>
            <a:off x="528933" y="1543050"/>
            <a:ext cx="4191000" cy="4154984"/>
          </a:xfrm>
          <a:prstGeom prst="rect">
            <a:avLst/>
          </a:prstGeom>
          <a:noFill/>
        </p:spPr>
        <p:txBody>
          <a:bodyPr wrap="square" rtlCol="0">
            <a:spAutoFit/>
          </a:bodyPr>
          <a:lstStyle/>
          <a:p>
            <a:r>
              <a:rPr lang="en-US" sz="2400" b="1" dirty="0" smtClean="0"/>
              <a:t>Habitats are judged on:</a:t>
            </a:r>
            <a:endParaRPr lang="en-US" sz="2400" b="1" dirty="0"/>
          </a:p>
          <a:p>
            <a:pPr marL="342900" indent="-342900">
              <a:buFont typeface="Arial" panose="020B0604020202020204" pitchFamily="34" charset="0"/>
              <a:buChar char="•"/>
            </a:pPr>
            <a:r>
              <a:rPr lang="en-US" sz="2400" b="1" dirty="0" smtClean="0"/>
              <a:t>green building materials, energy efficiency</a:t>
            </a:r>
          </a:p>
          <a:p>
            <a:pPr marL="342900" indent="-342900">
              <a:buFont typeface="Arial" panose="020B0604020202020204" pitchFamily="34" charset="0"/>
              <a:buChar char="•"/>
            </a:pPr>
            <a:r>
              <a:rPr lang="en-US" sz="2400" b="1" dirty="0"/>
              <a:t>q</a:t>
            </a:r>
            <a:r>
              <a:rPr lang="en-US" sz="2400" b="1" dirty="0" smtClean="0"/>
              <a:t>uality of construction, durability</a:t>
            </a:r>
          </a:p>
          <a:p>
            <a:pPr marL="342900" indent="-342900">
              <a:buFont typeface="Arial" panose="020B0604020202020204" pitchFamily="34" charset="0"/>
              <a:buChar char="•"/>
            </a:pPr>
            <a:r>
              <a:rPr lang="en-US" sz="2400" b="1" dirty="0"/>
              <a:t>s</a:t>
            </a:r>
            <a:r>
              <a:rPr lang="en-US" sz="2400" b="1" dirty="0" smtClean="0"/>
              <a:t>uitability for selected critter</a:t>
            </a:r>
          </a:p>
          <a:p>
            <a:pPr marL="342900" indent="-342900">
              <a:buFont typeface="Arial" panose="020B0604020202020204" pitchFamily="34" charset="0"/>
              <a:buChar char="•"/>
            </a:pPr>
            <a:r>
              <a:rPr lang="en-US" sz="2400" b="1" dirty="0" smtClean="0"/>
              <a:t>creativity</a:t>
            </a:r>
            <a:endParaRPr lang="en-US" sz="2400" b="1" dirty="0"/>
          </a:p>
          <a:p>
            <a:r>
              <a:rPr lang="en-US" sz="2400" b="1" dirty="0" smtClean="0"/>
              <a:t>Teams are judged on:</a:t>
            </a:r>
          </a:p>
          <a:p>
            <a:pPr marL="342900" indent="-342900">
              <a:buFont typeface="Arial" panose="020B0604020202020204" pitchFamily="34" charset="0"/>
              <a:buChar char="•"/>
            </a:pPr>
            <a:r>
              <a:rPr lang="en-US" sz="2400" b="1" dirty="0"/>
              <a:t>a</a:t>
            </a:r>
            <a:r>
              <a:rPr lang="en-US" sz="2400" b="1" dirty="0" smtClean="0"/>
              <a:t>nimal knowledge</a:t>
            </a:r>
          </a:p>
          <a:p>
            <a:pPr marL="342900" indent="-342900">
              <a:buFont typeface="Arial" panose="020B0604020202020204" pitchFamily="34" charset="0"/>
              <a:buChar char="•"/>
            </a:pPr>
            <a:r>
              <a:rPr lang="en-US" sz="2400" b="1" dirty="0"/>
              <a:t>m</a:t>
            </a:r>
            <a:r>
              <a:rPr lang="en-US" sz="2400" b="1" dirty="0" smtClean="0"/>
              <a:t>arketing materials</a:t>
            </a:r>
          </a:p>
          <a:p>
            <a:pPr marL="342900" indent="-342900">
              <a:buFont typeface="Arial" panose="020B0604020202020204" pitchFamily="34" charset="0"/>
              <a:buChar char="•"/>
            </a:pPr>
            <a:r>
              <a:rPr lang="en-US" sz="2400" b="1" dirty="0"/>
              <a:t>t</a:t>
            </a:r>
            <a:r>
              <a:rPr lang="en-US" sz="2400" b="1" dirty="0" smtClean="0"/>
              <a:t>eam dynamics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828800"/>
            <a:ext cx="3843765" cy="2743200"/>
          </a:xfrm>
          <a:prstGeom prst="rect">
            <a:avLst/>
          </a:prstGeom>
        </p:spPr>
      </p:pic>
    </p:spTree>
    <p:extLst>
      <p:ext uri="{BB962C8B-B14F-4D97-AF65-F5344CB8AC3E}">
        <p14:creationId xmlns:p14="http://schemas.microsoft.com/office/powerpoint/2010/main" val="4073107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9155" y="685800"/>
            <a:ext cx="8153400" cy="707886"/>
          </a:xfrm>
          <a:prstGeom prst="rect">
            <a:avLst/>
          </a:prstGeom>
          <a:noFill/>
        </p:spPr>
        <p:txBody>
          <a:bodyPr wrap="square" rtlCol="0">
            <a:spAutoFit/>
          </a:bodyPr>
          <a:lstStyle/>
          <a:p>
            <a:pPr algn="ctr"/>
            <a:r>
              <a:rPr lang="en-US" sz="4000" b="1" dirty="0" smtClean="0">
                <a:solidFill>
                  <a:srgbClr val="000066"/>
                </a:solidFill>
                <a:latin typeface="+mj-lt"/>
              </a:rPr>
              <a:t>Why </a:t>
            </a:r>
            <a:r>
              <a:rPr lang="en-US" sz="4000" b="1" dirty="0" err="1" smtClean="0">
                <a:solidFill>
                  <a:srgbClr val="000066"/>
                </a:solidFill>
                <a:latin typeface="+mj-lt"/>
              </a:rPr>
              <a:t>EnergyWhiz</a:t>
            </a:r>
            <a:r>
              <a:rPr lang="en-US" sz="4000" b="1" dirty="0" smtClean="0">
                <a:solidFill>
                  <a:srgbClr val="000066"/>
                </a:solidFill>
                <a:latin typeface="+mj-lt"/>
              </a:rPr>
              <a:t> competitions?</a:t>
            </a:r>
            <a:endParaRPr lang="en-US" sz="4000" b="1" dirty="0">
              <a:solidFill>
                <a:srgbClr val="000066"/>
              </a:solidFill>
              <a:latin typeface="+mj-lt"/>
            </a:endParaRPr>
          </a:p>
        </p:txBody>
      </p:sp>
      <p:sp>
        <p:nvSpPr>
          <p:cNvPr id="2" name="TextBox 1"/>
          <p:cNvSpPr txBox="1"/>
          <p:nvPr/>
        </p:nvSpPr>
        <p:spPr>
          <a:xfrm>
            <a:off x="495300" y="1676400"/>
            <a:ext cx="5067300" cy="4401205"/>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t>Exciting engineering challenges</a:t>
            </a:r>
          </a:p>
          <a:p>
            <a:pPr marL="285750" indent="-285750">
              <a:buFont typeface="Arial" panose="020B0604020202020204" pitchFamily="34" charset="0"/>
              <a:buChar char="•"/>
            </a:pPr>
            <a:endParaRPr lang="en-US" sz="2800" b="1" dirty="0" smtClean="0"/>
          </a:p>
          <a:p>
            <a:pPr marL="285750" indent="-285750">
              <a:buFont typeface="Arial" panose="020B0604020202020204" pitchFamily="34" charset="0"/>
              <a:buChar char="•"/>
            </a:pPr>
            <a:r>
              <a:rPr lang="en-US" sz="2800" b="1" dirty="0" smtClean="0"/>
              <a:t>Requires problem-solving and creative thinking</a:t>
            </a:r>
          </a:p>
          <a:p>
            <a:pPr marL="285750" indent="-285750">
              <a:buFont typeface="Arial" panose="020B0604020202020204" pitchFamily="34" charset="0"/>
              <a:buChar char="•"/>
            </a:pPr>
            <a:endParaRPr lang="en-US" sz="2800" b="1" dirty="0" smtClean="0"/>
          </a:p>
          <a:p>
            <a:pPr marL="285750" indent="-285750">
              <a:buFont typeface="Arial" panose="020B0604020202020204" pitchFamily="34" charset="0"/>
              <a:buChar char="•"/>
            </a:pPr>
            <a:r>
              <a:rPr lang="en-US" sz="2800" b="1" dirty="0" smtClean="0"/>
              <a:t>Encourages teamwork</a:t>
            </a:r>
          </a:p>
          <a:p>
            <a:pPr marL="285750" indent="-285750">
              <a:buFont typeface="Arial" panose="020B0604020202020204" pitchFamily="34" charset="0"/>
              <a:buChar char="•"/>
            </a:pPr>
            <a:endParaRPr lang="en-US" sz="2800" b="1" dirty="0" smtClean="0"/>
          </a:p>
          <a:p>
            <a:pPr marL="285750" indent="-285750">
              <a:buFont typeface="Arial" panose="020B0604020202020204" pitchFamily="34" charset="0"/>
              <a:buChar char="•"/>
            </a:pPr>
            <a:r>
              <a:rPr lang="en-US" sz="2800" b="1" dirty="0" smtClean="0"/>
              <a:t>Applies STEAM skills</a:t>
            </a:r>
          </a:p>
          <a:p>
            <a:pPr marL="285750" indent="-285750">
              <a:buFont typeface="Arial" panose="020B0604020202020204" pitchFamily="34" charset="0"/>
              <a:buChar char="•"/>
            </a:pPr>
            <a:endParaRPr lang="en-US" sz="2800" b="1" dirty="0" smtClean="0"/>
          </a:p>
          <a:p>
            <a:pPr marL="285750" indent="-285750">
              <a:buFont typeface="Arial" panose="020B0604020202020204" pitchFamily="34" charset="0"/>
              <a:buChar char="•"/>
            </a:pPr>
            <a:r>
              <a:rPr lang="en-US" sz="2800" b="1" dirty="0" smtClean="0"/>
              <a:t>Focuses on learning by doing</a:t>
            </a:r>
            <a:endParaRPr lang="en-US" sz="2800" b="1" dirty="0"/>
          </a:p>
        </p:txBody>
      </p:sp>
      <p:pic>
        <p:nvPicPr>
          <p:cNvPr id="7" name="Picture 6" descr="F:\ALT\Images\JSS\KidWithC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9404" y="1828800"/>
            <a:ext cx="2583151"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39194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09600"/>
            <a:ext cx="8229600" cy="914400"/>
          </a:xfrm>
        </p:spPr>
        <p:txBody>
          <a:bodyPr>
            <a:noAutofit/>
          </a:bodyPr>
          <a:lstStyle/>
          <a:p>
            <a:r>
              <a:rPr lang="en-US" dirty="0" smtClean="0"/>
              <a:t>Just For You - C3 Hints &amp; Tips</a:t>
            </a:r>
            <a:endParaRPr lang="en-US" dirty="0"/>
          </a:p>
        </p:txBody>
      </p:sp>
      <p:sp>
        <p:nvSpPr>
          <p:cNvPr id="5" name="TextBox 4"/>
          <p:cNvSpPr txBox="1"/>
          <p:nvPr/>
        </p:nvSpPr>
        <p:spPr>
          <a:xfrm>
            <a:off x="533400" y="1676400"/>
            <a:ext cx="8001000" cy="4154984"/>
          </a:xfrm>
          <a:prstGeom prst="rect">
            <a:avLst/>
          </a:prstGeom>
          <a:noFill/>
        </p:spPr>
        <p:txBody>
          <a:bodyPr wrap="square" rtlCol="0">
            <a:spAutoFit/>
          </a:bodyPr>
          <a:lstStyle/>
          <a:p>
            <a:r>
              <a:rPr lang="en-US" sz="2400" b="1" dirty="0" smtClean="0"/>
              <a:t>Teams should</a:t>
            </a:r>
          </a:p>
          <a:p>
            <a:pPr marL="342900" indent="-342900">
              <a:buFont typeface="Arial" panose="020B0604020202020204" pitchFamily="34" charset="0"/>
              <a:buChar char="•"/>
            </a:pPr>
            <a:r>
              <a:rPr lang="en-US" sz="2400" b="1" dirty="0" smtClean="0"/>
              <a:t>Research the animal’s needs and talk with an expert</a:t>
            </a:r>
          </a:p>
          <a:p>
            <a:pPr marL="800100" lvl="1" indent="-342900">
              <a:buFont typeface="Wingdings" panose="05000000000000000000" pitchFamily="2" charset="2"/>
              <a:buChar char="§"/>
            </a:pPr>
            <a:r>
              <a:rPr lang="en-US" sz="2400" dirty="0"/>
              <a:t>c</a:t>
            </a:r>
            <a:r>
              <a:rPr lang="en-US" sz="2400" dirty="0" smtClean="0"/>
              <a:t>onsider size of the habitat, temperature, and air flow</a:t>
            </a:r>
          </a:p>
          <a:p>
            <a:pPr marL="800100" lvl="1" indent="-342900">
              <a:buFont typeface="Wingdings" panose="05000000000000000000" pitchFamily="2" charset="2"/>
              <a:buChar char="§"/>
            </a:pPr>
            <a:r>
              <a:rPr lang="en-US" sz="2400" dirty="0"/>
              <a:t>a</a:t>
            </a:r>
            <a:r>
              <a:rPr lang="en-US" sz="2400" dirty="0" smtClean="0"/>
              <a:t>llow for access to the animal and habitat hygiene</a:t>
            </a:r>
          </a:p>
          <a:p>
            <a:pPr marL="800100" lvl="1" indent="-342900">
              <a:buFont typeface="Wingdings" panose="05000000000000000000" pitchFamily="2" charset="2"/>
              <a:buChar char="§"/>
            </a:pPr>
            <a:r>
              <a:rPr lang="en-US" sz="2400" dirty="0"/>
              <a:t>c</a:t>
            </a:r>
            <a:r>
              <a:rPr lang="en-US" sz="2400" dirty="0" smtClean="0"/>
              <a:t>onsider the comfort of the critter—food, water, exercise, sleep, enrichment</a:t>
            </a:r>
          </a:p>
          <a:p>
            <a:pPr marL="342900" indent="-342900">
              <a:buFont typeface="Arial" panose="020B0604020202020204" pitchFamily="34" charset="0"/>
              <a:buChar char="•"/>
            </a:pPr>
            <a:r>
              <a:rPr lang="en-US" sz="2400" b="1" dirty="0" smtClean="0"/>
              <a:t>Research green building techniques and materials, and renewable energy </a:t>
            </a:r>
            <a:r>
              <a:rPr lang="en-US" sz="2400" dirty="0" smtClean="0"/>
              <a:t>(if using)</a:t>
            </a:r>
          </a:p>
          <a:p>
            <a:pPr marL="342900" indent="-342900">
              <a:buFont typeface="Arial" panose="020B0604020202020204" pitchFamily="34" charset="0"/>
              <a:buChar char="•"/>
            </a:pPr>
            <a:r>
              <a:rPr lang="en-US" sz="2400" b="1" dirty="0" smtClean="0"/>
              <a:t>Avoid toxic materials </a:t>
            </a:r>
            <a:r>
              <a:rPr lang="en-US" sz="2400" dirty="0" smtClean="0"/>
              <a:t>(such as paint)</a:t>
            </a:r>
          </a:p>
          <a:p>
            <a:pPr marL="342900" indent="-342900">
              <a:buFont typeface="Arial" panose="020B0604020202020204" pitchFamily="34" charset="0"/>
              <a:buChar char="•"/>
            </a:pPr>
            <a:r>
              <a:rPr lang="en-US" sz="2400" b="1" dirty="0" smtClean="0"/>
              <a:t>Build their design for the intended conditions and the chewing habits of their animal</a:t>
            </a:r>
          </a:p>
        </p:txBody>
      </p:sp>
    </p:spTree>
    <p:extLst>
      <p:ext uri="{BB962C8B-B14F-4D97-AF65-F5344CB8AC3E}">
        <p14:creationId xmlns:p14="http://schemas.microsoft.com/office/powerpoint/2010/main" val="2963497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09600"/>
            <a:ext cx="8229600" cy="914400"/>
          </a:xfrm>
        </p:spPr>
        <p:txBody>
          <a:bodyPr>
            <a:noAutofit/>
          </a:bodyPr>
          <a:lstStyle/>
          <a:p>
            <a:r>
              <a:rPr lang="en-US" dirty="0" smtClean="0"/>
              <a:t>Just For You - C3 Hints &amp; Tips</a:t>
            </a:r>
            <a:endParaRPr lang="en-US" dirty="0"/>
          </a:p>
        </p:txBody>
      </p:sp>
      <p:sp>
        <p:nvSpPr>
          <p:cNvPr id="5" name="TextBox 4"/>
          <p:cNvSpPr txBox="1"/>
          <p:nvPr/>
        </p:nvSpPr>
        <p:spPr>
          <a:xfrm>
            <a:off x="533400" y="1676400"/>
            <a:ext cx="8001000" cy="4154984"/>
          </a:xfrm>
          <a:prstGeom prst="rect">
            <a:avLst/>
          </a:prstGeom>
          <a:noFill/>
        </p:spPr>
        <p:txBody>
          <a:bodyPr wrap="square" rtlCol="0">
            <a:spAutoFit/>
          </a:bodyPr>
          <a:lstStyle/>
          <a:p>
            <a:r>
              <a:rPr lang="en-US" sz="2400" b="1" dirty="0" smtClean="0"/>
              <a:t>For successful marketing, teams should</a:t>
            </a:r>
          </a:p>
          <a:p>
            <a:pPr marL="342900" indent="-342900">
              <a:buFont typeface="Arial" panose="020B0604020202020204" pitchFamily="34" charset="0"/>
              <a:buChar char="•"/>
            </a:pPr>
            <a:r>
              <a:rPr lang="en-US" sz="2400" b="1" dirty="0" smtClean="0"/>
              <a:t>Create marketing materials as if they are actually selling their product.  </a:t>
            </a:r>
          </a:p>
          <a:p>
            <a:pPr marL="800100" lvl="1" indent="-342900">
              <a:buFont typeface="Wingdings" panose="05000000000000000000" pitchFamily="2" charset="2"/>
              <a:buChar char="§"/>
            </a:pPr>
            <a:r>
              <a:rPr lang="en-US" sz="2400" dirty="0"/>
              <a:t>c</a:t>
            </a:r>
            <a:r>
              <a:rPr lang="en-US" sz="2400" dirty="0" smtClean="0"/>
              <a:t>reate interest in their product</a:t>
            </a:r>
          </a:p>
          <a:p>
            <a:pPr marL="800100" lvl="1" indent="-342900">
              <a:buFont typeface="Wingdings" panose="05000000000000000000" pitchFamily="2" charset="2"/>
              <a:buChar char="§"/>
            </a:pPr>
            <a:r>
              <a:rPr lang="en-US" sz="2400" dirty="0"/>
              <a:t>e</a:t>
            </a:r>
            <a:r>
              <a:rPr lang="en-US" sz="2400" dirty="0" smtClean="0"/>
              <a:t>xplain how their design is good for the animal</a:t>
            </a:r>
          </a:p>
          <a:p>
            <a:pPr marL="342900" indent="-342900">
              <a:buFont typeface="Arial" panose="020B0604020202020204" pitchFamily="34" charset="0"/>
              <a:buChar char="•"/>
            </a:pPr>
            <a:r>
              <a:rPr lang="en-US" sz="2400" b="1" dirty="0" smtClean="0"/>
              <a:t>Team members should be able to explain their design decisions to the judges</a:t>
            </a:r>
          </a:p>
          <a:p>
            <a:pPr marL="342900" indent="-342900">
              <a:buFont typeface="Arial" panose="020B0604020202020204" pitchFamily="34" charset="0"/>
              <a:buChar char="•"/>
            </a:pPr>
            <a:r>
              <a:rPr lang="en-US" sz="2400" b="1" dirty="0" smtClean="0"/>
              <a:t>This is a good time to show school or team spirit</a:t>
            </a:r>
          </a:p>
          <a:p>
            <a:pPr marL="342900" indent="-342900">
              <a:buFont typeface="Arial" panose="020B0604020202020204" pitchFamily="34" charset="0"/>
              <a:buChar char="•"/>
            </a:pPr>
            <a:r>
              <a:rPr lang="en-US" sz="2400" b="1" dirty="0" smtClean="0"/>
              <a:t>Make it interesting!</a:t>
            </a:r>
          </a:p>
          <a:p>
            <a:pPr marL="800100" lvl="1" indent="-342900">
              <a:buFont typeface="Arial" panose="020B0604020202020204" pitchFamily="34" charset="0"/>
              <a:buChar char="•"/>
            </a:pPr>
            <a:endParaRPr lang="en-US" sz="2400" b="1" dirty="0" smtClean="0"/>
          </a:p>
          <a:p>
            <a:pPr marL="800100" lvl="1" indent="-342900">
              <a:buFont typeface="Arial" panose="020B0604020202020204" pitchFamily="34" charset="0"/>
              <a:buChar char="•"/>
            </a:pPr>
            <a:endParaRPr lang="en-US" sz="2400" b="1" dirty="0"/>
          </a:p>
        </p:txBody>
      </p:sp>
    </p:spTree>
    <p:extLst>
      <p:ext uri="{BB962C8B-B14F-4D97-AF65-F5344CB8AC3E}">
        <p14:creationId xmlns:p14="http://schemas.microsoft.com/office/powerpoint/2010/main" val="3442652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685800"/>
            <a:ext cx="8714373" cy="769441"/>
          </a:xfrm>
          <a:prstGeom prst="rect">
            <a:avLst/>
          </a:prstGeom>
          <a:noFill/>
        </p:spPr>
        <p:txBody>
          <a:bodyPr wrap="none" rtlCol="0">
            <a:spAutoFit/>
          </a:bodyPr>
          <a:lstStyle/>
          <a:p>
            <a:r>
              <a:rPr lang="en-US" sz="4400" b="1" dirty="0" smtClean="0">
                <a:solidFill>
                  <a:srgbClr val="000066"/>
                </a:solidFill>
                <a:latin typeface="+mj-lt"/>
              </a:rPr>
              <a:t>Critter Comfort Cottage - Questions?</a:t>
            </a:r>
            <a:endParaRPr lang="en-US" sz="4400" b="1" dirty="0">
              <a:solidFill>
                <a:srgbClr val="000066"/>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129" y="2057400"/>
            <a:ext cx="3877314" cy="3657600"/>
          </a:xfrm>
          <a:prstGeom prst="rect">
            <a:avLst/>
          </a:prstGeom>
        </p:spPr>
      </p:pic>
    </p:spTree>
    <p:extLst>
      <p:ext uri="{BB962C8B-B14F-4D97-AF65-F5344CB8AC3E}">
        <p14:creationId xmlns:p14="http://schemas.microsoft.com/office/powerpoint/2010/main" val="1796896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8259" y="666748"/>
            <a:ext cx="7543800" cy="1446550"/>
          </a:xfrm>
          <a:prstGeom prst="rect">
            <a:avLst/>
          </a:prstGeom>
          <a:noFill/>
        </p:spPr>
        <p:txBody>
          <a:bodyPr wrap="square" rtlCol="0">
            <a:spAutoFit/>
          </a:bodyPr>
          <a:lstStyle/>
          <a:p>
            <a:pPr algn="ctr"/>
            <a:r>
              <a:rPr lang="en-US" sz="4400" b="1" dirty="0" smtClean="0">
                <a:solidFill>
                  <a:srgbClr val="000066"/>
                </a:solidFill>
                <a:latin typeface="+mj-lt"/>
              </a:rPr>
              <a:t>Energy Transfer Machine (ETM)</a:t>
            </a:r>
          </a:p>
          <a:p>
            <a:pPr algn="ctr"/>
            <a:r>
              <a:rPr lang="en-US" sz="4400" b="1" dirty="0" smtClean="0">
                <a:solidFill>
                  <a:srgbClr val="000066"/>
                </a:solidFill>
                <a:latin typeface="+mj-lt"/>
              </a:rPr>
              <a:t>Video</a:t>
            </a:r>
            <a:endParaRPr lang="en-US" sz="4400" b="1" dirty="0">
              <a:solidFill>
                <a:srgbClr val="000066"/>
              </a:solidFill>
              <a:latin typeface="+mj-lt"/>
            </a:endParaRPr>
          </a:p>
        </p:txBody>
      </p:sp>
      <p:sp>
        <p:nvSpPr>
          <p:cNvPr id="3" name="TextBox 2"/>
          <p:cNvSpPr txBox="1"/>
          <p:nvPr/>
        </p:nvSpPr>
        <p:spPr>
          <a:xfrm>
            <a:off x="2234159" y="5329138"/>
            <a:ext cx="4724400" cy="923330"/>
          </a:xfrm>
          <a:prstGeom prst="rect">
            <a:avLst/>
          </a:prstGeom>
          <a:noFill/>
        </p:spPr>
        <p:txBody>
          <a:bodyPr wrap="square" rtlCol="0">
            <a:spAutoFit/>
          </a:bodyPr>
          <a:lstStyle/>
          <a:p>
            <a:pPr algn="ctr"/>
            <a:r>
              <a:rPr lang="en-US" b="1" dirty="0" smtClean="0"/>
              <a:t>Teams transform materials into Rube </a:t>
            </a:r>
            <a:r>
              <a:rPr lang="en-US" b="1" dirty="0"/>
              <a:t>G</a:t>
            </a:r>
            <a:r>
              <a:rPr lang="en-US" b="1" dirty="0" smtClean="0"/>
              <a:t>oldberg-type machines that perform a specified task and submit a video of their success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359" y="2113298"/>
            <a:ext cx="4572000" cy="3035808"/>
          </a:xfrm>
          <a:prstGeom prst="rect">
            <a:avLst/>
          </a:prstGeom>
        </p:spPr>
      </p:pic>
    </p:spTree>
    <p:extLst>
      <p:ext uri="{BB962C8B-B14F-4D97-AF65-F5344CB8AC3E}">
        <p14:creationId xmlns:p14="http://schemas.microsoft.com/office/powerpoint/2010/main" val="1315034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685800"/>
            <a:ext cx="7543800" cy="769441"/>
          </a:xfrm>
          <a:prstGeom prst="rect">
            <a:avLst/>
          </a:prstGeom>
          <a:noFill/>
        </p:spPr>
        <p:txBody>
          <a:bodyPr wrap="square" rtlCol="0">
            <a:spAutoFit/>
          </a:bodyPr>
          <a:lstStyle/>
          <a:p>
            <a:pPr algn="ctr"/>
            <a:r>
              <a:rPr lang="en-US" sz="4400" b="1" dirty="0" smtClean="0">
                <a:solidFill>
                  <a:srgbClr val="000066"/>
                </a:solidFill>
                <a:latin typeface="+mj-lt"/>
              </a:rPr>
              <a:t>ET Machines</a:t>
            </a:r>
            <a:endParaRPr lang="en-US" sz="4400" b="1" dirty="0">
              <a:solidFill>
                <a:srgbClr val="000066"/>
              </a:solidFill>
              <a:latin typeface="+mj-lt"/>
            </a:endParaRPr>
          </a:p>
        </p:txBody>
      </p:sp>
      <p:sp>
        <p:nvSpPr>
          <p:cNvPr id="2" name="TextBox 1"/>
          <p:cNvSpPr txBox="1"/>
          <p:nvPr/>
        </p:nvSpPr>
        <p:spPr>
          <a:xfrm>
            <a:off x="3185486" y="2895600"/>
            <a:ext cx="2696828" cy="830997"/>
          </a:xfrm>
          <a:prstGeom prst="rect">
            <a:avLst/>
          </a:prstGeom>
          <a:noFill/>
        </p:spPr>
        <p:txBody>
          <a:bodyPr wrap="none" rtlCol="0">
            <a:spAutoFit/>
          </a:bodyPr>
          <a:lstStyle/>
          <a:p>
            <a:pPr algn="ctr"/>
            <a:r>
              <a:rPr lang="en-US" sz="2400" b="1" dirty="0">
                <a:hlinkClick r:id="rId3"/>
              </a:rPr>
              <a:t>2018 SECME </a:t>
            </a:r>
            <a:r>
              <a:rPr lang="en-US" sz="2400" b="1" dirty="0" smtClean="0">
                <a:hlinkClick r:id="rId3"/>
              </a:rPr>
              <a:t>Entry</a:t>
            </a:r>
          </a:p>
          <a:p>
            <a:pPr algn="ctr"/>
            <a:r>
              <a:rPr lang="en-US" sz="2400" b="1" dirty="0" smtClean="0">
                <a:hlinkClick r:id="rId3"/>
              </a:rPr>
              <a:t>Carillon </a:t>
            </a:r>
            <a:r>
              <a:rPr lang="en-US" sz="2400" b="1" dirty="0">
                <a:hlinkClick r:id="rId3"/>
              </a:rPr>
              <a:t>Elementary</a:t>
            </a:r>
            <a:endParaRPr lang="en-US" sz="2400" b="1" dirty="0"/>
          </a:p>
        </p:txBody>
      </p:sp>
    </p:spTree>
    <p:extLst>
      <p:ext uri="{BB962C8B-B14F-4D97-AF65-F5344CB8AC3E}">
        <p14:creationId xmlns:p14="http://schemas.microsoft.com/office/powerpoint/2010/main" val="2518885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609600"/>
            <a:ext cx="8229600" cy="914400"/>
          </a:xfrm>
        </p:spPr>
        <p:txBody>
          <a:bodyPr>
            <a:noAutofit/>
          </a:bodyPr>
          <a:lstStyle/>
          <a:p>
            <a:r>
              <a:rPr lang="en-US" dirty="0" smtClean="0"/>
              <a:t>ETM Rules</a:t>
            </a:r>
            <a:endParaRPr lang="en-US" dirty="0"/>
          </a:p>
        </p:txBody>
      </p:sp>
      <p:sp>
        <p:nvSpPr>
          <p:cNvPr id="5" name="TextBox 4"/>
          <p:cNvSpPr txBox="1"/>
          <p:nvPr/>
        </p:nvSpPr>
        <p:spPr>
          <a:xfrm>
            <a:off x="533400" y="1676400"/>
            <a:ext cx="4191000"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Teams consist of 2 – 6 students</a:t>
            </a:r>
          </a:p>
          <a:p>
            <a:pPr marL="342900" indent="-342900">
              <a:buFont typeface="Arial" panose="020B0604020202020204" pitchFamily="34" charset="0"/>
              <a:buChar char="•"/>
            </a:pPr>
            <a:r>
              <a:rPr lang="en-US" sz="2400" b="1" dirty="0" smtClean="0"/>
              <a:t>The machine shall:</a:t>
            </a:r>
            <a:endParaRPr lang="en-US" sz="2400" b="1" dirty="0"/>
          </a:p>
          <a:p>
            <a:pPr marL="800100" lvl="1" indent="-342900">
              <a:buFont typeface="Wingdings" panose="05000000000000000000" pitchFamily="2" charset="2"/>
              <a:buChar char="§"/>
            </a:pPr>
            <a:r>
              <a:rPr lang="en-US" sz="2400" dirty="0"/>
              <a:t>h</a:t>
            </a:r>
            <a:r>
              <a:rPr lang="en-US" sz="2400" dirty="0" smtClean="0"/>
              <a:t>ave a minimum of 5 steps</a:t>
            </a:r>
          </a:p>
          <a:p>
            <a:pPr marL="800100" lvl="1" indent="-342900">
              <a:buFont typeface="Wingdings" panose="05000000000000000000" pitchFamily="2" charset="2"/>
              <a:buChar char="§"/>
            </a:pPr>
            <a:r>
              <a:rPr lang="en-US" sz="2400" dirty="0"/>
              <a:t>u</a:t>
            </a:r>
            <a:r>
              <a:rPr lang="en-US" sz="2400" dirty="0" smtClean="0"/>
              <a:t>se a battery in one step</a:t>
            </a:r>
          </a:p>
          <a:p>
            <a:pPr marL="800100" lvl="1" indent="-342900">
              <a:buFont typeface="Wingdings" panose="05000000000000000000" pitchFamily="2" charset="2"/>
              <a:buChar char="§"/>
            </a:pPr>
            <a:r>
              <a:rPr lang="en-US" sz="2400" dirty="0" smtClean="0"/>
              <a:t>perform an end goal as close to the 1 minute mark as possible</a:t>
            </a:r>
          </a:p>
          <a:p>
            <a:pPr marL="800100" lvl="1" indent="-342900">
              <a:buFont typeface="Wingdings" panose="05000000000000000000" pitchFamily="2" charset="2"/>
              <a:buChar char="§"/>
            </a:pPr>
            <a:r>
              <a:rPr lang="en-US" sz="2400" dirty="0"/>
              <a:t>b</a:t>
            </a:r>
            <a:r>
              <a:rPr lang="en-US" sz="2400" dirty="0" smtClean="0"/>
              <a:t>e videotaped for submission</a:t>
            </a:r>
            <a:endParaRPr lang="en-US" sz="2400" dirty="0">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275" y="1905000"/>
            <a:ext cx="3782291" cy="2971800"/>
          </a:xfrm>
          <a:prstGeom prst="rect">
            <a:avLst/>
          </a:prstGeom>
        </p:spPr>
      </p:pic>
    </p:spTree>
    <p:extLst>
      <p:ext uri="{BB962C8B-B14F-4D97-AF65-F5344CB8AC3E}">
        <p14:creationId xmlns:p14="http://schemas.microsoft.com/office/powerpoint/2010/main" val="691583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Autofit/>
          </a:bodyPr>
          <a:lstStyle/>
          <a:p>
            <a:r>
              <a:rPr lang="en-US" dirty="0" smtClean="0"/>
              <a:t>ETM Video Rules</a:t>
            </a:r>
            <a:endParaRPr lang="en-US" dirty="0"/>
          </a:p>
        </p:txBody>
      </p:sp>
      <p:sp>
        <p:nvSpPr>
          <p:cNvPr id="5" name="TextBox 4"/>
          <p:cNvSpPr txBox="1"/>
          <p:nvPr/>
        </p:nvSpPr>
        <p:spPr>
          <a:xfrm>
            <a:off x="533400" y="1676400"/>
            <a:ext cx="4267200"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dirty="0"/>
              <a:t>T</a:t>
            </a:r>
            <a:r>
              <a:rPr lang="en-US" sz="2400" b="1" dirty="0" smtClean="0"/>
              <a:t>he team must:</a:t>
            </a:r>
          </a:p>
          <a:p>
            <a:pPr marL="800100" lvl="1" indent="-342900">
              <a:buFont typeface="Wingdings" panose="05000000000000000000" pitchFamily="2" charset="2"/>
              <a:buChar char="§"/>
            </a:pPr>
            <a:r>
              <a:rPr lang="en-US" sz="2400" dirty="0"/>
              <a:t>e</a:t>
            </a:r>
            <a:r>
              <a:rPr lang="en-US" sz="2400" dirty="0" smtClean="0"/>
              <a:t>xplain the steps in the machine </a:t>
            </a:r>
          </a:p>
          <a:p>
            <a:pPr marL="800100" lvl="1" indent="-342900">
              <a:buFont typeface="Wingdings" panose="05000000000000000000" pitchFamily="2" charset="2"/>
              <a:buChar char="§"/>
            </a:pPr>
            <a:r>
              <a:rPr lang="en-US" sz="2400" dirty="0"/>
              <a:t>e</a:t>
            </a:r>
            <a:r>
              <a:rPr lang="en-US" sz="2400" dirty="0" smtClean="0"/>
              <a:t>xplain how the electricity is used</a:t>
            </a:r>
          </a:p>
          <a:p>
            <a:pPr marL="800100" lvl="1" indent="-342900">
              <a:buFont typeface="Wingdings" panose="05000000000000000000" pitchFamily="2" charset="2"/>
              <a:buChar char="§"/>
            </a:pPr>
            <a:r>
              <a:rPr lang="en-US" sz="2400" dirty="0"/>
              <a:t>s</a:t>
            </a:r>
            <a:r>
              <a:rPr lang="en-US" sz="2400" dirty="0" smtClean="0"/>
              <a:t>tate their end goal</a:t>
            </a:r>
            <a:endParaRPr lang="en-US" sz="2400" dirty="0"/>
          </a:p>
          <a:p>
            <a:pPr marL="342900" indent="-342900">
              <a:buFont typeface="Arial" panose="020B0604020202020204" pitchFamily="34" charset="0"/>
              <a:buChar char="•"/>
            </a:pPr>
            <a:r>
              <a:rPr lang="en-US" sz="2400" b="1" dirty="0" smtClean="0"/>
              <a:t>The machine run portion of the video must be shot in one take without edits</a:t>
            </a:r>
          </a:p>
          <a:p>
            <a:pPr marL="342900" indent="-342900">
              <a:buFont typeface="Arial" panose="020B0604020202020204" pitchFamily="34" charset="0"/>
              <a:buChar char="•"/>
            </a:pPr>
            <a:r>
              <a:rPr lang="en-US" sz="2400" b="1" dirty="0" smtClean="0">
                <a:latin typeface="+mj-lt"/>
              </a:rPr>
              <a:t>Videos are submitted by email</a:t>
            </a:r>
            <a:endParaRPr lang="en-US" sz="2400" b="1"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8554" y="1905000"/>
            <a:ext cx="3650146" cy="266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5185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Autofit/>
          </a:bodyPr>
          <a:lstStyle/>
          <a:p>
            <a:r>
              <a:rPr lang="en-US" dirty="0" smtClean="0"/>
              <a:t>ETM Competition Day</a:t>
            </a:r>
            <a:endParaRPr lang="en-US" dirty="0"/>
          </a:p>
        </p:txBody>
      </p:sp>
      <p:sp>
        <p:nvSpPr>
          <p:cNvPr id="5" name="TextBox 4"/>
          <p:cNvSpPr txBox="1"/>
          <p:nvPr/>
        </p:nvSpPr>
        <p:spPr>
          <a:xfrm>
            <a:off x="609600" y="1514475"/>
            <a:ext cx="4191000" cy="4524315"/>
          </a:xfrm>
          <a:prstGeom prst="rect">
            <a:avLst/>
          </a:prstGeom>
          <a:noFill/>
        </p:spPr>
        <p:txBody>
          <a:bodyPr wrap="square" rtlCol="0">
            <a:spAutoFit/>
          </a:bodyPr>
          <a:lstStyle/>
          <a:p>
            <a:r>
              <a:rPr lang="en-US" sz="2400" b="1" dirty="0" smtClean="0"/>
              <a:t>Machine/videos are judged on:</a:t>
            </a:r>
            <a:endParaRPr lang="en-US" sz="2400" b="1" dirty="0"/>
          </a:p>
          <a:p>
            <a:pPr marL="342900" indent="-342900">
              <a:buFont typeface="Arial" panose="020B0604020202020204" pitchFamily="34" charset="0"/>
              <a:buChar char="•"/>
            </a:pPr>
            <a:r>
              <a:rPr lang="en-US" sz="2400" b="1" dirty="0"/>
              <a:t>n</a:t>
            </a:r>
            <a:r>
              <a:rPr lang="en-US" sz="2400" b="1" dirty="0" smtClean="0"/>
              <a:t>umber of energy transfers</a:t>
            </a:r>
          </a:p>
          <a:p>
            <a:pPr marL="342900" indent="-342900">
              <a:buFont typeface="Arial" panose="020B0604020202020204" pitchFamily="34" charset="0"/>
              <a:buChar char="•"/>
            </a:pPr>
            <a:r>
              <a:rPr lang="en-US" sz="2400" b="1" dirty="0" smtClean="0"/>
              <a:t>complexity</a:t>
            </a:r>
          </a:p>
          <a:p>
            <a:pPr marL="342900" indent="-342900">
              <a:buFont typeface="Arial" panose="020B0604020202020204" pitchFamily="34" charset="0"/>
              <a:buChar char="•"/>
            </a:pPr>
            <a:r>
              <a:rPr lang="en-US" sz="2400" b="1" dirty="0" smtClean="0"/>
              <a:t>creativity</a:t>
            </a:r>
          </a:p>
          <a:p>
            <a:pPr marL="342900" indent="-342900">
              <a:buFont typeface="Arial" panose="020B0604020202020204" pitchFamily="34" charset="0"/>
              <a:buChar char="•"/>
            </a:pPr>
            <a:r>
              <a:rPr lang="en-US" sz="2400" b="1" dirty="0"/>
              <a:t>e</a:t>
            </a:r>
            <a:r>
              <a:rPr lang="en-US" sz="2400" b="1" dirty="0" smtClean="0"/>
              <a:t>ffective use of the battery power</a:t>
            </a:r>
          </a:p>
          <a:p>
            <a:pPr marL="342900" indent="-342900">
              <a:buFont typeface="Arial" panose="020B0604020202020204" pitchFamily="34" charset="0"/>
              <a:buChar char="•"/>
            </a:pPr>
            <a:r>
              <a:rPr lang="en-US" sz="2400" b="1" dirty="0"/>
              <a:t>m</a:t>
            </a:r>
            <a:r>
              <a:rPr lang="en-US" sz="2400" b="1" dirty="0" smtClean="0"/>
              <a:t>achine explanation</a:t>
            </a:r>
          </a:p>
          <a:p>
            <a:pPr marL="342900" indent="-342900">
              <a:buFont typeface="Arial" panose="020B0604020202020204" pitchFamily="34" charset="0"/>
              <a:buChar char="•"/>
            </a:pPr>
            <a:endParaRPr lang="en-US" sz="2400" b="1" dirty="0"/>
          </a:p>
          <a:p>
            <a:r>
              <a:rPr lang="en-US" sz="2400" b="1" dirty="0" smtClean="0"/>
              <a:t>Team Interviews are judged on:</a:t>
            </a:r>
          </a:p>
          <a:p>
            <a:pPr marL="342900" indent="-342900">
              <a:buFont typeface="Arial" panose="020B0604020202020204" pitchFamily="34" charset="0"/>
              <a:buChar char="•"/>
            </a:pPr>
            <a:r>
              <a:rPr lang="en-US" sz="2400" b="1" dirty="0"/>
              <a:t>k</a:t>
            </a:r>
            <a:r>
              <a:rPr lang="en-US" sz="2400" b="1" dirty="0" smtClean="0"/>
              <a:t>nowledge of energy transfers</a:t>
            </a:r>
            <a:r>
              <a:rPr lang="en-US" sz="2400" b="1" dirty="0"/>
              <a:t> </a:t>
            </a:r>
            <a:r>
              <a:rPr lang="en-US" sz="2400" b="1" dirty="0" smtClean="0"/>
              <a:t>and concepts</a:t>
            </a:r>
          </a:p>
          <a:p>
            <a:pPr marL="342900" indent="-342900">
              <a:buFont typeface="Arial" panose="020B0604020202020204" pitchFamily="34" charset="0"/>
              <a:buChar char="•"/>
            </a:pPr>
            <a:r>
              <a:rPr lang="en-US" sz="2400" b="1" dirty="0"/>
              <a:t>t</a:t>
            </a:r>
            <a:r>
              <a:rPr lang="en-US" sz="2400" b="1" dirty="0" smtClean="0"/>
              <a:t>eam dynamics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905000"/>
            <a:ext cx="3429000" cy="2381250"/>
          </a:xfrm>
          <a:prstGeom prst="rect">
            <a:avLst/>
          </a:prstGeom>
        </p:spPr>
      </p:pic>
    </p:spTree>
    <p:extLst>
      <p:ext uri="{BB962C8B-B14F-4D97-AF65-F5344CB8AC3E}">
        <p14:creationId xmlns:p14="http://schemas.microsoft.com/office/powerpoint/2010/main" val="1122952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09600"/>
            <a:ext cx="8229600" cy="914400"/>
          </a:xfrm>
        </p:spPr>
        <p:txBody>
          <a:bodyPr>
            <a:noAutofit/>
          </a:bodyPr>
          <a:lstStyle/>
          <a:p>
            <a:r>
              <a:rPr lang="en-US" dirty="0" smtClean="0"/>
              <a:t>Just For You - ETM Hints &amp; Tips</a:t>
            </a:r>
            <a:endParaRPr lang="en-US" dirty="0"/>
          </a:p>
        </p:txBody>
      </p:sp>
      <p:sp>
        <p:nvSpPr>
          <p:cNvPr id="5" name="TextBox 4"/>
          <p:cNvSpPr txBox="1"/>
          <p:nvPr/>
        </p:nvSpPr>
        <p:spPr>
          <a:xfrm>
            <a:off x="533400" y="1676400"/>
            <a:ext cx="8001000"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Use a theme or humor—Rube Goldberg machines are supposed to be humorous!</a:t>
            </a:r>
          </a:p>
          <a:p>
            <a:pPr marL="342900" indent="-342900">
              <a:buFont typeface="Arial" panose="020B0604020202020204" pitchFamily="34" charset="0"/>
              <a:buChar char="•"/>
            </a:pPr>
            <a:r>
              <a:rPr lang="en-US" sz="2400" b="1" dirty="0" smtClean="0"/>
              <a:t>Use unusual objects</a:t>
            </a:r>
          </a:p>
          <a:p>
            <a:pPr marL="342900" indent="-342900">
              <a:buFont typeface="Arial" panose="020B0604020202020204" pitchFamily="34" charset="0"/>
              <a:buChar char="•"/>
            </a:pPr>
            <a:r>
              <a:rPr lang="en-US" sz="2400" b="1" dirty="0" smtClean="0"/>
              <a:t>Don’t use too many domino runs or pre-made marble run parts</a:t>
            </a:r>
          </a:p>
          <a:p>
            <a:pPr marL="342900" indent="-342900">
              <a:buFont typeface="Arial" panose="020B0604020202020204" pitchFamily="34" charset="0"/>
              <a:buChar char="•"/>
            </a:pPr>
            <a:r>
              <a:rPr lang="en-US" sz="2400" b="1" dirty="0"/>
              <a:t>YouTube videos are full of </a:t>
            </a:r>
            <a:r>
              <a:rPr lang="en-US" sz="2400" b="1" dirty="0" smtClean="0"/>
              <a:t>creative ideas</a:t>
            </a:r>
          </a:p>
          <a:p>
            <a:pPr marL="342900" indent="-342900">
              <a:buFont typeface="Arial" panose="020B0604020202020204" pitchFamily="34" charset="0"/>
              <a:buChar char="•"/>
            </a:pPr>
            <a:r>
              <a:rPr lang="en-US" sz="2400" b="1" dirty="0" smtClean="0"/>
              <a:t>For a good video</a:t>
            </a:r>
          </a:p>
          <a:p>
            <a:pPr marL="800100" lvl="1" indent="-342900">
              <a:buFont typeface="Wingdings" panose="05000000000000000000" pitchFamily="2" charset="2"/>
              <a:buChar char="§"/>
            </a:pPr>
            <a:r>
              <a:rPr lang="en-US" sz="2400" dirty="0"/>
              <a:t>t</a:t>
            </a:r>
            <a:r>
              <a:rPr lang="en-US" sz="2400" dirty="0" smtClean="0"/>
              <a:t>urn on all the available lights, and turn your phone on its side</a:t>
            </a:r>
          </a:p>
          <a:p>
            <a:pPr marL="800100" lvl="1" indent="-342900">
              <a:buFont typeface="Wingdings" panose="05000000000000000000" pitchFamily="2" charset="2"/>
              <a:buChar char="§"/>
            </a:pPr>
            <a:r>
              <a:rPr lang="en-US" sz="2400" dirty="0"/>
              <a:t>t</a:t>
            </a:r>
            <a:r>
              <a:rPr lang="en-US" sz="2400" dirty="0" smtClean="0"/>
              <a:t>ell your students to speak loudly and clearly</a:t>
            </a:r>
          </a:p>
          <a:p>
            <a:pPr marL="800100" lvl="1" indent="-342900">
              <a:buFont typeface="Wingdings" panose="05000000000000000000" pitchFamily="2" charset="2"/>
              <a:buChar char="§"/>
            </a:pPr>
            <a:r>
              <a:rPr lang="en-US" sz="2400" dirty="0"/>
              <a:t>r</a:t>
            </a:r>
            <a:r>
              <a:rPr lang="en-US" sz="2400" dirty="0" smtClean="0"/>
              <a:t>ecord the video at the highest quality settings available</a:t>
            </a:r>
          </a:p>
        </p:txBody>
      </p:sp>
    </p:spTree>
    <p:extLst>
      <p:ext uri="{BB962C8B-B14F-4D97-AF65-F5344CB8AC3E}">
        <p14:creationId xmlns:p14="http://schemas.microsoft.com/office/powerpoint/2010/main" val="2148163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0" y="685800"/>
            <a:ext cx="4278800" cy="769441"/>
          </a:xfrm>
          <a:prstGeom prst="rect">
            <a:avLst/>
          </a:prstGeom>
          <a:noFill/>
        </p:spPr>
        <p:txBody>
          <a:bodyPr wrap="none" rtlCol="0">
            <a:spAutoFit/>
          </a:bodyPr>
          <a:lstStyle/>
          <a:p>
            <a:r>
              <a:rPr lang="en-US" sz="4400" b="1" dirty="0" smtClean="0">
                <a:solidFill>
                  <a:srgbClr val="000066"/>
                </a:solidFill>
                <a:latin typeface="+mj-lt"/>
              </a:rPr>
              <a:t>ETM - Questions?</a:t>
            </a:r>
            <a:endParaRPr lang="en-US" sz="4400" b="1" dirty="0">
              <a:solidFill>
                <a:srgbClr val="000066"/>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827" y="2057400"/>
            <a:ext cx="5486400" cy="3538728"/>
          </a:xfrm>
          <a:prstGeom prst="rect">
            <a:avLst/>
          </a:prstGeom>
        </p:spPr>
      </p:pic>
    </p:spTree>
    <p:extLst>
      <p:ext uri="{BB962C8B-B14F-4D97-AF65-F5344CB8AC3E}">
        <p14:creationId xmlns:p14="http://schemas.microsoft.com/office/powerpoint/2010/main" val="3233413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34159" y="5329138"/>
            <a:ext cx="4724400" cy="646331"/>
          </a:xfrm>
          <a:prstGeom prst="rect">
            <a:avLst/>
          </a:prstGeom>
          <a:noFill/>
        </p:spPr>
        <p:txBody>
          <a:bodyPr wrap="square" rtlCol="0">
            <a:spAutoFit/>
          </a:bodyPr>
          <a:lstStyle/>
          <a:p>
            <a:pPr algn="ctr"/>
            <a:r>
              <a:rPr lang="en-US" b="1" dirty="0" smtClean="0"/>
              <a:t>Design and build a model-size solar electric car to showcase in a head-to-head race</a:t>
            </a:r>
          </a:p>
        </p:txBody>
      </p:sp>
      <p:sp>
        <p:nvSpPr>
          <p:cNvPr id="6" name="TextBox 5"/>
          <p:cNvSpPr txBox="1"/>
          <p:nvPr/>
        </p:nvSpPr>
        <p:spPr>
          <a:xfrm>
            <a:off x="1600200" y="676581"/>
            <a:ext cx="5909388" cy="769441"/>
          </a:xfrm>
          <a:prstGeom prst="rect">
            <a:avLst/>
          </a:prstGeom>
          <a:noFill/>
        </p:spPr>
        <p:txBody>
          <a:bodyPr wrap="square" rtlCol="0">
            <a:spAutoFit/>
          </a:bodyPr>
          <a:lstStyle/>
          <a:p>
            <a:pPr algn="ctr"/>
            <a:r>
              <a:rPr lang="en-US" sz="4400" b="1" dirty="0" smtClean="0">
                <a:solidFill>
                  <a:srgbClr val="000066"/>
                </a:solidFill>
                <a:latin typeface="+mj-lt"/>
              </a:rPr>
              <a:t>Junior Solar Sprint (JSS)</a:t>
            </a:r>
            <a:endParaRPr lang="en-US" sz="4400" b="1" dirty="0">
              <a:solidFill>
                <a:srgbClr val="000066"/>
              </a:solidFill>
              <a:latin typeface="+mj-lt"/>
            </a:endParaRPr>
          </a:p>
        </p:txBody>
      </p:sp>
      <p:pic>
        <p:nvPicPr>
          <p:cNvPr id="7" name="Picture 5" descr="Z:\ALT\Images &amp; Photos\JSS\JSS_GirlCoversEyes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799" y="1558780"/>
            <a:ext cx="413512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198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0800" y="685800"/>
            <a:ext cx="3957430" cy="769441"/>
          </a:xfrm>
          <a:prstGeom prst="rect">
            <a:avLst/>
          </a:prstGeom>
          <a:noFill/>
        </p:spPr>
        <p:txBody>
          <a:bodyPr wrap="none" rtlCol="0">
            <a:spAutoFit/>
          </a:bodyPr>
          <a:lstStyle/>
          <a:p>
            <a:r>
              <a:rPr lang="en-US" sz="4400" b="1" dirty="0" smtClean="0">
                <a:solidFill>
                  <a:srgbClr val="000066"/>
                </a:solidFill>
                <a:latin typeface="+mj-lt"/>
              </a:rPr>
              <a:t>How did we do?</a:t>
            </a:r>
            <a:endParaRPr lang="en-US" sz="4400" b="1" dirty="0">
              <a:solidFill>
                <a:srgbClr val="000066"/>
              </a:solidFill>
              <a:latin typeface="+mj-lt"/>
            </a:endParaRPr>
          </a:p>
        </p:txBody>
      </p:sp>
    </p:spTree>
    <p:extLst>
      <p:ext uri="{BB962C8B-B14F-4D97-AF65-F5344CB8AC3E}">
        <p14:creationId xmlns:p14="http://schemas.microsoft.com/office/powerpoint/2010/main" val="766386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0200" y="666749"/>
            <a:ext cx="5909388" cy="769441"/>
          </a:xfrm>
          <a:prstGeom prst="rect">
            <a:avLst/>
          </a:prstGeom>
          <a:noFill/>
        </p:spPr>
        <p:txBody>
          <a:bodyPr wrap="square" rtlCol="0">
            <a:spAutoFit/>
          </a:bodyPr>
          <a:lstStyle/>
          <a:p>
            <a:pPr algn="ctr"/>
            <a:r>
              <a:rPr lang="en-US" sz="4400" b="1" dirty="0" smtClean="0">
                <a:solidFill>
                  <a:srgbClr val="000066"/>
                </a:solidFill>
                <a:latin typeface="+mj-lt"/>
              </a:rPr>
              <a:t>JSS cars</a:t>
            </a:r>
            <a:endParaRPr lang="en-US" sz="4400" b="1" dirty="0">
              <a:solidFill>
                <a:srgbClr val="000066"/>
              </a:solidFill>
              <a:latin typeface="+mj-lt"/>
            </a:endParaRP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581" y="1436190"/>
            <a:ext cx="397047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868" y="1436191"/>
            <a:ext cx="3105396" cy="2285999"/>
          </a:xfrm>
          <a:prstGeom prst="rect">
            <a:avLst/>
          </a:prstGeom>
        </p:spPr>
      </p:pic>
      <p:pic>
        <p:nvPicPr>
          <p:cNvPr id="1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25291" y="3962400"/>
            <a:ext cx="4567535" cy="238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086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0200" y="678220"/>
            <a:ext cx="5909388" cy="769441"/>
          </a:xfrm>
          <a:prstGeom prst="rect">
            <a:avLst/>
          </a:prstGeom>
          <a:noFill/>
        </p:spPr>
        <p:txBody>
          <a:bodyPr wrap="square" rtlCol="0">
            <a:spAutoFit/>
          </a:bodyPr>
          <a:lstStyle/>
          <a:p>
            <a:pPr algn="ctr"/>
            <a:r>
              <a:rPr lang="en-US" sz="4400" b="1" dirty="0" smtClean="0">
                <a:solidFill>
                  <a:srgbClr val="000066"/>
                </a:solidFill>
                <a:latin typeface="+mj-lt"/>
              </a:rPr>
              <a:t>JSS cars</a:t>
            </a:r>
            <a:endParaRPr lang="en-US" sz="4400" b="1" dirty="0">
              <a:solidFill>
                <a:srgbClr val="000066"/>
              </a:solidFill>
              <a:latin typeface="+mj-lt"/>
            </a:endParaRP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273" y="1410790"/>
            <a:ext cx="341203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429226"/>
            <a:ext cx="341203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03041" y="3962400"/>
            <a:ext cx="341203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3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0200" y="720159"/>
            <a:ext cx="5909388" cy="769441"/>
          </a:xfrm>
          <a:prstGeom prst="rect">
            <a:avLst/>
          </a:prstGeom>
          <a:noFill/>
        </p:spPr>
        <p:txBody>
          <a:bodyPr wrap="square" rtlCol="0">
            <a:spAutoFit/>
          </a:bodyPr>
          <a:lstStyle/>
          <a:p>
            <a:pPr algn="ctr"/>
            <a:r>
              <a:rPr lang="en-US" sz="4400" b="1" dirty="0" smtClean="0">
                <a:solidFill>
                  <a:srgbClr val="000066"/>
                </a:solidFill>
                <a:latin typeface="+mj-lt"/>
              </a:rPr>
              <a:t>JSS Rules</a:t>
            </a:r>
            <a:endParaRPr lang="en-US" sz="4400" b="1" dirty="0">
              <a:solidFill>
                <a:srgbClr val="000066"/>
              </a:solidFill>
              <a:latin typeface="+mj-lt"/>
            </a:endParaRPr>
          </a:p>
        </p:txBody>
      </p:sp>
      <p:sp>
        <p:nvSpPr>
          <p:cNvPr id="2" name="TextBox 1"/>
          <p:cNvSpPr txBox="1"/>
          <p:nvPr/>
        </p:nvSpPr>
        <p:spPr>
          <a:xfrm>
            <a:off x="457200" y="1752600"/>
            <a:ext cx="4343400" cy="3046988"/>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2 – 4 students per team</a:t>
            </a:r>
            <a:endParaRPr lang="en-US" sz="2400" b="1" dirty="0"/>
          </a:p>
          <a:p>
            <a:pPr marL="285750" indent="-285750">
              <a:buFont typeface="Arial" panose="020B0604020202020204" pitchFamily="34" charset="0"/>
              <a:buChar char="•"/>
            </a:pPr>
            <a:r>
              <a:rPr lang="en-US" sz="2400" b="1" dirty="0" smtClean="0"/>
              <a:t>Must use ‘sanctioned’ photovoltaic panel &amp; motor </a:t>
            </a:r>
          </a:p>
          <a:p>
            <a:pPr marL="285750" indent="-285750">
              <a:buFont typeface="Arial" panose="020B0604020202020204" pitchFamily="34" charset="0"/>
              <a:buChar char="•"/>
            </a:pPr>
            <a:r>
              <a:rPr lang="en-US" sz="2400" b="1" dirty="0"/>
              <a:t>I</a:t>
            </a:r>
            <a:r>
              <a:rPr lang="en-US" sz="2400" b="1" dirty="0" smtClean="0"/>
              <a:t>nclude </a:t>
            </a:r>
            <a:r>
              <a:rPr lang="en-US" sz="2400" b="1" dirty="0"/>
              <a:t>an easy to attach eyelet</a:t>
            </a:r>
          </a:p>
          <a:p>
            <a:pPr marL="285750" indent="-285750">
              <a:buFont typeface="Arial" panose="020B0604020202020204" pitchFamily="34" charset="0"/>
              <a:buChar char="•"/>
            </a:pPr>
            <a:r>
              <a:rPr lang="en-US" sz="2400" b="1" dirty="0" smtClean="0"/>
              <a:t>Racetrack </a:t>
            </a:r>
            <a:r>
              <a:rPr lang="en-US" sz="2400" b="1" dirty="0"/>
              <a:t>is 20m long.  The cars run on a monofilament line</a:t>
            </a: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9059" y="1778000"/>
            <a:ext cx="409497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952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0200" y="712744"/>
            <a:ext cx="5909388" cy="769441"/>
          </a:xfrm>
          <a:prstGeom prst="rect">
            <a:avLst/>
          </a:prstGeom>
          <a:noFill/>
        </p:spPr>
        <p:txBody>
          <a:bodyPr wrap="square" rtlCol="0">
            <a:spAutoFit/>
          </a:bodyPr>
          <a:lstStyle/>
          <a:p>
            <a:pPr algn="ctr"/>
            <a:r>
              <a:rPr lang="en-US" sz="4400" b="1" dirty="0" smtClean="0">
                <a:solidFill>
                  <a:srgbClr val="000066"/>
                </a:solidFill>
                <a:latin typeface="+mj-lt"/>
              </a:rPr>
              <a:t>JSS Rules</a:t>
            </a:r>
            <a:endParaRPr lang="en-US" sz="4400" b="1" dirty="0">
              <a:solidFill>
                <a:srgbClr val="000066"/>
              </a:solidFill>
              <a:latin typeface="+mj-lt"/>
            </a:endParaRPr>
          </a:p>
        </p:txBody>
      </p:sp>
      <p:sp>
        <p:nvSpPr>
          <p:cNvPr id="2" name="TextBox 1"/>
          <p:cNvSpPr txBox="1"/>
          <p:nvPr/>
        </p:nvSpPr>
        <p:spPr>
          <a:xfrm>
            <a:off x="609600" y="1828810"/>
            <a:ext cx="3999459" cy="2677656"/>
          </a:xfrm>
          <a:prstGeom prst="rect">
            <a:avLst/>
          </a:prstGeom>
          <a:noFill/>
        </p:spPr>
        <p:txBody>
          <a:bodyPr wrap="square" rtlCol="0">
            <a:spAutoFit/>
          </a:bodyPr>
          <a:lstStyle/>
          <a:p>
            <a:r>
              <a:rPr lang="en-US" sz="2400" b="1" dirty="0" smtClean="0"/>
              <a:t>The car must:</a:t>
            </a:r>
          </a:p>
          <a:p>
            <a:pPr marL="285750" indent="-285750">
              <a:buFont typeface="Arial" panose="020B0604020202020204" pitchFamily="34" charset="0"/>
              <a:buChar char="•"/>
            </a:pPr>
            <a:r>
              <a:rPr lang="en-US" sz="2400" b="1" dirty="0" smtClean="0"/>
              <a:t>be able to carry a ping pong ball ‘passenger’</a:t>
            </a:r>
          </a:p>
          <a:p>
            <a:pPr marL="285750" indent="-285750">
              <a:buFont typeface="Arial" panose="020B0604020202020204" pitchFamily="34" charset="0"/>
              <a:buChar char="•"/>
            </a:pPr>
            <a:r>
              <a:rPr lang="en-US" sz="2400" b="1" dirty="0" smtClean="0"/>
              <a:t>include a AA battery holder</a:t>
            </a:r>
          </a:p>
          <a:p>
            <a:pPr marL="285750" indent="-285750">
              <a:buFont typeface="Arial" panose="020B0604020202020204" pitchFamily="34" charset="0"/>
              <a:buChar char="•"/>
            </a:pPr>
            <a:r>
              <a:rPr lang="en-US" sz="2400" b="1" dirty="0" smtClean="0"/>
              <a:t>be </a:t>
            </a:r>
            <a:r>
              <a:rPr lang="en-US" sz="2400" b="1" dirty="0"/>
              <a:t>designed, fabricated, and raced by students </a:t>
            </a:r>
            <a:r>
              <a:rPr lang="en-US" sz="2400" b="1" dirty="0" smtClean="0"/>
              <a:t>only</a:t>
            </a:r>
          </a:p>
          <a:p>
            <a:endParaRPr lang="en-US" sz="2400" b="1" dirty="0" smtClean="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9059" y="1905000"/>
            <a:ext cx="3924300" cy="262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4759" y="4940214"/>
            <a:ext cx="7848600" cy="492443"/>
          </a:xfrm>
          <a:prstGeom prst="rect">
            <a:avLst/>
          </a:prstGeom>
        </p:spPr>
        <p:txBody>
          <a:bodyPr wrap="square">
            <a:spAutoFit/>
          </a:bodyPr>
          <a:lstStyle/>
          <a:p>
            <a:pPr algn="ctr"/>
            <a:r>
              <a:rPr lang="en-US" sz="2600" b="1" i="1" dirty="0"/>
              <a:t>Teams must document their engineering </a:t>
            </a:r>
            <a:r>
              <a:rPr lang="en-US" sz="2600" b="1" i="1" dirty="0" smtClean="0"/>
              <a:t>process!</a:t>
            </a:r>
            <a:endParaRPr lang="en-US" sz="2600" b="1" i="1" dirty="0"/>
          </a:p>
        </p:txBody>
      </p:sp>
    </p:spTree>
    <p:extLst>
      <p:ext uri="{BB962C8B-B14F-4D97-AF65-F5344CB8AC3E}">
        <p14:creationId xmlns:p14="http://schemas.microsoft.com/office/powerpoint/2010/main" val="2090966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1450" y="685800"/>
            <a:ext cx="8763000" cy="769441"/>
          </a:xfrm>
          <a:prstGeom prst="rect">
            <a:avLst/>
          </a:prstGeom>
          <a:noFill/>
        </p:spPr>
        <p:txBody>
          <a:bodyPr wrap="square" rtlCol="0">
            <a:spAutoFit/>
          </a:bodyPr>
          <a:lstStyle/>
          <a:p>
            <a:pPr algn="ctr"/>
            <a:r>
              <a:rPr lang="en-US" sz="4400" b="1" dirty="0" smtClean="0">
                <a:solidFill>
                  <a:srgbClr val="000066"/>
                </a:solidFill>
                <a:latin typeface="+mj-lt"/>
              </a:rPr>
              <a:t>JSS Rules – Design Notebook</a:t>
            </a:r>
            <a:endParaRPr lang="en-US" sz="4400" b="1" dirty="0">
              <a:solidFill>
                <a:srgbClr val="000066"/>
              </a:solidFill>
              <a:latin typeface="+mj-lt"/>
            </a:endParaRPr>
          </a:p>
        </p:txBody>
      </p:sp>
      <p:sp>
        <p:nvSpPr>
          <p:cNvPr id="2" name="TextBox 1"/>
          <p:cNvSpPr txBox="1"/>
          <p:nvPr/>
        </p:nvSpPr>
        <p:spPr>
          <a:xfrm>
            <a:off x="533400" y="1981200"/>
            <a:ext cx="3886200" cy="2308324"/>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Title page </a:t>
            </a:r>
          </a:p>
          <a:p>
            <a:pPr marL="285750" indent="-285750">
              <a:buFont typeface="Arial" panose="020B0604020202020204" pitchFamily="34" charset="0"/>
              <a:buChar char="•"/>
            </a:pPr>
            <a:r>
              <a:rPr lang="en-US" sz="2400" b="1" dirty="0" smtClean="0"/>
              <a:t>Project log </a:t>
            </a:r>
            <a:endParaRPr lang="en-US" sz="2400" dirty="0" smtClean="0"/>
          </a:p>
          <a:p>
            <a:pPr marL="285750" indent="-285750">
              <a:buFont typeface="Arial" panose="020B0604020202020204" pitchFamily="34" charset="0"/>
              <a:buChar char="•"/>
            </a:pPr>
            <a:r>
              <a:rPr lang="en-US" sz="2400" b="1" dirty="0" smtClean="0"/>
              <a:t>Design drawings </a:t>
            </a:r>
            <a:r>
              <a:rPr lang="en-US" sz="2400" dirty="0" smtClean="0"/>
              <a:t>(min. 2)</a:t>
            </a:r>
          </a:p>
          <a:p>
            <a:pPr marL="285750" indent="-285750">
              <a:buFont typeface="Arial" panose="020B0604020202020204" pitchFamily="34" charset="0"/>
              <a:buChar char="•"/>
            </a:pPr>
            <a:r>
              <a:rPr lang="en-US" sz="2400" b="1" dirty="0" smtClean="0"/>
              <a:t>Finished car specifications</a:t>
            </a:r>
            <a:endParaRPr lang="en-US" sz="2400" dirty="0" smtClean="0"/>
          </a:p>
          <a:p>
            <a:pPr marL="285750" indent="-285750">
              <a:buFont typeface="Arial" panose="020B0604020202020204" pitchFamily="34" charset="0"/>
              <a:buChar char="•"/>
            </a:pPr>
            <a:r>
              <a:rPr lang="en-US" sz="2400" b="1" dirty="0" smtClean="0"/>
              <a:t>Test results </a:t>
            </a:r>
            <a:r>
              <a:rPr lang="en-US" sz="2400" dirty="0" smtClean="0"/>
              <a:t>(min. 3)</a:t>
            </a:r>
          </a:p>
          <a:p>
            <a:pPr marL="285750" indent="-285750">
              <a:buFont typeface="Arial" panose="020B0604020202020204" pitchFamily="34" charset="0"/>
              <a:buChar char="•"/>
            </a:pPr>
            <a:r>
              <a:rPr lang="en-US" sz="2400" b="1" dirty="0" smtClean="0"/>
              <a:t>Photos</a:t>
            </a:r>
            <a:endParaRPr lang="en-US" sz="2400" b="1"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1952625"/>
            <a:ext cx="4000500" cy="309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199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666749"/>
            <a:ext cx="8763000" cy="769441"/>
          </a:xfrm>
          <a:prstGeom prst="rect">
            <a:avLst/>
          </a:prstGeom>
          <a:noFill/>
        </p:spPr>
        <p:txBody>
          <a:bodyPr wrap="square" rtlCol="0">
            <a:spAutoFit/>
          </a:bodyPr>
          <a:lstStyle/>
          <a:p>
            <a:pPr algn="ctr"/>
            <a:r>
              <a:rPr lang="en-US" sz="4400" b="1" dirty="0" smtClean="0">
                <a:solidFill>
                  <a:srgbClr val="000066"/>
                </a:solidFill>
                <a:latin typeface="+mj-lt"/>
              </a:rPr>
              <a:t>JSS Competition Day</a:t>
            </a:r>
            <a:endParaRPr lang="en-US" sz="4400" b="1" dirty="0">
              <a:solidFill>
                <a:srgbClr val="000066"/>
              </a:solidFill>
              <a:latin typeface="+mj-lt"/>
            </a:endParaRPr>
          </a:p>
        </p:txBody>
      </p:sp>
      <p:sp>
        <p:nvSpPr>
          <p:cNvPr id="2" name="TextBox 1"/>
          <p:cNvSpPr txBox="1"/>
          <p:nvPr/>
        </p:nvSpPr>
        <p:spPr>
          <a:xfrm>
            <a:off x="533400" y="1676400"/>
            <a:ext cx="3429000" cy="3416320"/>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Check in </a:t>
            </a:r>
          </a:p>
          <a:p>
            <a:pPr marL="285750" indent="-285750">
              <a:buFont typeface="Arial" panose="020B0604020202020204" pitchFamily="34" charset="0"/>
              <a:buChar char="•"/>
            </a:pPr>
            <a:r>
              <a:rPr lang="en-US" sz="2400" b="1" dirty="0" smtClean="0"/>
              <a:t>Cars inspected for rule compliance </a:t>
            </a:r>
          </a:p>
          <a:p>
            <a:pPr marL="285750" indent="-285750">
              <a:buFont typeface="Arial" panose="020B0604020202020204" pitchFamily="34" charset="0"/>
              <a:buChar char="•"/>
            </a:pPr>
            <a:r>
              <a:rPr lang="en-US" sz="2400" b="1" dirty="0"/>
              <a:t>T</a:t>
            </a:r>
            <a:r>
              <a:rPr lang="en-US" sz="2400" b="1" dirty="0" smtClean="0"/>
              <a:t>eam receives a  ping pong ball, number decal and interview time</a:t>
            </a:r>
          </a:p>
          <a:p>
            <a:pPr marL="285750" indent="-285750">
              <a:buFont typeface="Arial" panose="020B0604020202020204" pitchFamily="34" charset="0"/>
              <a:buChar char="•"/>
            </a:pPr>
            <a:r>
              <a:rPr lang="en-US" sz="2400" b="1" dirty="0" smtClean="0"/>
              <a:t>Design notebook is kept for judging</a:t>
            </a:r>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57400"/>
            <a:ext cx="4682866"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428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4630</TotalTime>
  <Words>1567</Words>
  <Application>Microsoft Office PowerPoint</Application>
  <PresentationFormat>On-screen Show (4:3)</PresentationFormat>
  <Paragraphs>191</Paragraphs>
  <Slides>30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Office Theme</vt:lpstr>
      <vt:lpstr> EnergyWhiz Engineering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C3 Rules</vt:lpstr>
      <vt:lpstr>C3 Rules</vt:lpstr>
      <vt:lpstr>C3 Competition Day</vt:lpstr>
      <vt:lpstr>Just For You - C3 Hints &amp; Tips</vt:lpstr>
      <vt:lpstr>Just For You - C3 Hints &amp; Tips</vt:lpstr>
      <vt:lpstr>PowerPoint Presentation</vt:lpstr>
      <vt:lpstr>PowerPoint Presentation</vt:lpstr>
      <vt:lpstr>PowerPoint Presentation</vt:lpstr>
      <vt:lpstr>ETM Rules</vt:lpstr>
      <vt:lpstr>ETM Video Rules</vt:lpstr>
      <vt:lpstr>ETM Competition Day</vt:lpstr>
      <vt:lpstr>Just For You - ETM Hints &amp; Tips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Sherri Shields;Penny Hall</dc:creator>
  <cp:lastModifiedBy>Penny Hall</cp:lastModifiedBy>
  <cp:revision>286</cp:revision>
  <cp:lastPrinted>2015-01-19T16:31:07Z</cp:lastPrinted>
  <dcterms:created xsi:type="dcterms:W3CDTF">2010-10-21T17:38:20Z</dcterms:created>
  <dcterms:modified xsi:type="dcterms:W3CDTF">2019-08-06T14:27:36Z</dcterms:modified>
</cp:coreProperties>
</file>