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379" r:id="rId3"/>
    <p:sldId id="380" r:id="rId4"/>
    <p:sldId id="384" r:id="rId5"/>
    <p:sldId id="382" r:id="rId6"/>
    <p:sldId id="383" r:id="rId7"/>
    <p:sldId id="408" r:id="rId8"/>
    <p:sldId id="381" r:id="rId9"/>
    <p:sldId id="385" r:id="rId10"/>
    <p:sldId id="386" r:id="rId11"/>
    <p:sldId id="387" r:id="rId12"/>
    <p:sldId id="388" r:id="rId13"/>
    <p:sldId id="389" r:id="rId14"/>
    <p:sldId id="390" r:id="rId15"/>
    <p:sldId id="303" r:id="rId16"/>
    <p:sldId id="304" r:id="rId17"/>
    <p:sldId id="305" r:id="rId18"/>
    <p:sldId id="409" r:id="rId19"/>
    <p:sldId id="306" r:id="rId20"/>
    <p:sldId id="307" r:id="rId21"/>
    <p:sldId id="308" r:id="rId22"/>
    <p:sldId id="371" r:id="rId23"/>
    <p:sldId id="397" r:id="rId24"/>
    <p:sldId id="374" r:id="rId25"/>
    <p:sldId id="391" r:id="rId26"/>
    <p:sldId id="372" r:id="rId27"/>
    <p:sldId id="373" r:id="rId28"/>
    <p:sldId id="375" r:id="rId29"/>
    <p:sldId id="378" r:id="rId30"/>
    <p:sldId id="376" r:id="rId31"/>
    <p:sldId id="318" r:id="rId32"/>
    <p:sldId id="355" r:id="rId33"/>
    <p:sldId id="392" r:id="rId34"/>
    <p:sldId id="410" r:id="rId35"/>
    <p:sldId id="411" r:id="rId36"/>
    <p:sldId id="351" r:id="rId37"/>
    <p:sldId id="352" r:id="rId38"/>
    <p:sldId id="293" r:id="rId39"/>
    <p:sldId id="319" r:id="rId40"/>
    <p:sldId id="320" r:id="rId41"/>
    <p:sldId id="321" r:id="rId42"/>
    <p:sldId id="322" r:id="rId43"/>
    <p:sldId id="323" r:id="rId44"/>
    <p:sldId id="324" r:id="rId45"/>
    <p:sldId id="326" r:id="rId46"/>
    <p:sldId id="327" r:id="rId47"/>
    <p:sldId id="328" r:id="rId48"/>
    <p:sldId id="329" r:id="rId49"/>
    <p:sldId id="294" r:id="rId50"/>
    <p:sldId id="330" r:id="rId51"/>
    <p:sldId id="331" r:id="rId52"/>
    <p:sldId id="332" r:id="rId53"/>
    <p:sldId id="333" r:id="rId54"/>
    <p:sldId id="349" r:id="rId55"/>
    <p:sldId id="353" r:id="rId56"/>
    <p:sldId id="340" r:id="rId57"/>
    <p:sldId id="359" r:id="rId58"/>
    <p:sldId id="360" r:id="rId59"/>
    <p:sldId id="361" r:id="rId60"/>
    <p:sldId id="334" r:id="rId61"/>
    <p:sldId id="335" r:id="rId62"/>
    <p:sldId id="393" r:id="rId63"/>
    <p:sldId id="394" r:id="rId64"/>
    <p:sldId id="395" r:id="rId65"/>
    <p:sldId id="342" r:id="rId66"/>
    <p:sldId id="413" r:id="rId67"/>
    <p:sldId id="343" r:id="rId68"/>
    <p:sldId id="367" r:id="rId69"/>
    <p:sldId id="396" r:id="rId70"/>
    <p:sldId id="344" r:id="rId71"/>
    <p:sldId id="345" r:id="rId72"/>
    <p:sldId id="346" r:id="rId73"/>
    <p:sldId id="362" r:id="rId74"/>
    <p:sldId id="363" r:id="rId75"/>
    <p:sldId id="364" r:id="rId76"/>
    <p:sldId id="365" r:id="rId77"/>
    <p:sldId id="366" r:id="rId78"/>
    <p:sldId id="406" r:id="rId79"/>
    <p:sldId id="402" r:id="rId80"/>
    <p:sldId id="415" r:id="rId81"/>
    <p:sldId id="405" r:id="rId82"/>
    <p:sldId id="400" r:id="rId83"/>
    <p:sldId id="412" r:id="rId84"/>
    <p:sldId id="403" r:id="rId85"/>
    <p:sldId id="407" r:id="rId86"/>
    <p:sldId id="416" r:id="rId87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3399"/>
    <a:srgbClr val="000099"/>
    <a:srgbClr val="00007E"/>
    <a:srgbClr val="000092"/>
    <a:srgbClr val="FCDE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44" autoAdjust="0"/>
    <p:restoredTop sz="94912" autoAdjust="0"/>
  </p:normalViewPr>
  <p:slideViewPr>
    <p:cSldViewPr>
      <p:cViewPr varScale="1">
        <p:scale>
          <a:sx n="65" d="100"/>
          <a:sy n="65" d="100"/>
        </p:scale>
        <p:origin x="90" y="8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0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64580-F217-48DF-AEAF-76154E73E6FD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73575"/>
            <a:ext cx="55054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75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75B345-17D1-4DF1-A47A-F1A6144D14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95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4038600" y="6300960"/>
            <a:ext cx="4191000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Research Institute of the University of Central Florida</a:t>
            </a:r>
          </a:p>
        </p:txBody>
      </p:sp>
      <p:pic>
        <p:nvPicPr>
          <p:cNvPr id="10" name="Picture 9" descr="UCF-Yel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229600" y="6172200"/>
            <a:ext cx="388798" cy="41434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6705600"/>
            <a:ext cx="9144000" cy="0"/>
          </a:xfrm>
          <a:prstGeom prst="line">
            <a:avLst/>
          </a:prstGeom>
          <a:ln>
            <a:solidFill>
              <a:srgbClr val="FCDE04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0" y="304800"/>
            <a:ext cx="9144000" cy="0"/>
          </a:xfrm>
          <a:prstGeom prst="line">
            <a:avLst/>
          </a:prstGeom>
          <a:ln>
            <a:solidFill>
              <a:srgbClr val="FCDE04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33" y="685800"/>
            <a:ext cx="8265493" cy="12312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3-2277-4D2E-8125-EB3FBB4A1069}" type="datetimeFigureOut">
              <a:rPr lang="en-US" smtClean="0"/>
              <a:pPr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1BDC-FA16-417B-836D-1FFC5CB85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3-2277-4D2E-8125-EB3FBB4A1069}" type="datetimeFigureOut">
              <a:rPr lang="en-US" smtClean="0"/>
              <a:pPr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1BDC-FA16-417B-836D-1FFC5CB85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3-2277-4D2E-8125-EB3FBB4A1069}" type="datetimeFigureOut">
              <a:rPr lang="en-US" smtClean="0"/>
              <a:pPr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1BDC-FA16-417B-836D-1FFC5CB85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3-2277-4D2E-8125-EB3FBB4A1069}" type="datetimeFigureOut">
              <a:rPr lang="en-US" smtClean="0"/>
              <a:pPr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1BDC-FA16-417B-836D-1FFC5CB85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3-2277-4D2E-8125-EB3FBB4A1069}" type="datetimeFigureOut">
              <a:rPr lang="en-US" smtClean="0"/>
              <a:pPr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1BDC-FA16-417B-836D-1FFC5CB85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3-2277-4D2E-8125-EB3FBB4A1069}" type="datetimeFigureOut">
              <a:rPr lang="en-US" smtClean="0"/>
              <a:pPr/>
              <a:t>1/23/2020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1BDC-FA16-417B-836D-1FFC5CB85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3-2277-4D2E-8125-EB3FBB4A1069}" type="datetimeFigureOut">
              <a:rPr lang="en-US" smtClean="0"/>
              <a:pPr/>
              <a:t>1/23/2020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1BDC-FA16-417B-836D-1FFC5CB85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3-2277-4D2E-8125-EB3FBB4A1069}" type="datetimeFigureOut">
              <a:rPr lang="en-US" smtClean="0"/>
              <a:pPr/>
              <a:t>1/23/2020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1BDC-FA16-417B-836D-1FFC5CB85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3-2277-4D2E-8125-EB3FBB4A1069}" type="datetimeFigureOut">
              <a:rPr lang="en-US" smtClean="0"/>
              <a:pPr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1BDC-FA16-417B-836D-1FFC5CB85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8E133-2277-4D2E-8125-EB3FBB4A1069}" type="datetimeFigureOut">
              <a:rPr lang="en-US" smtClean="0"/>
              <a:pPr/>
              <a:t>1/23/2020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1BDC-FA16-417B-836D-1FFC5CB85E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8E133-2277-4D2E-8125-EB3FBB4A1069}" type="datetimeFigureOut">
              <a:rPr lang="en-US" smtClean="0"/>
              <a:pPr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5" descr="FSEClogo_2010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96200" y="5943600"/>
            <a:ext cx="1158875" cy="69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31BDC-FA16-417B-836D-1FFC5CB85E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UCF-Yelo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57200" y="5943600"/>
            <a:ext cx="388798" cy="41434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304800"/>
            <a:ext cx="9144000" cy="0"/>
          </a:xfrm>
          <a:prstGeom prst="line">
            <a:avLst/>
          </a:prstGeom>
          <a:ln>
            <a:solidFill>
              <a:srgbClr val="FCDE04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553200"/>
            <a:ext cx="9144000" cy="0"/>
          </a:xfrm>
          <a:prstGeom prst="line">
            <a:avLst/>
          </a:prstGeom>
          <a:ln>
            <a:solidFill>
              <a:srgbClr val="FCDE04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57200" y="6581001"/>
            <a:ext cx="822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0" dirty="0" smtClean="0">
                <a:solidFill>
                  <a:schemeClr val="bg1">
                    <a:lumMod val="50000"/>
                  </a:schemeClr>
                </a:solidFill>
                <a:effectLst/>
              </a:rPr>
              <a:t>FLORIDA SOLAR</a:t>
            </a:r>
            <a:r>
              <a:rPr lang="en-US" sz="1200" i="0" baseline="0" dirty="0" smtClean="0">
                <a:solidFill>
                  <a:schemeClr val="bg1">
                    <a:lumMod val="50000"/>
                  </a:schemeClr>
                </a:solidFill>
                <a:effectLst/>
              </a:rPr>
              <a:t> ENERGY CENTER — A Research Institute of the University of Central Florida</a:t>
            </a:r>
            <a:endParaRPr lang="en-US" sz="1200" i="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006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CDE04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CDE04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Solar Cooking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It’s STEAM – E!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Box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What </a:t>
            </a:r>
            <a:r>
              <a:rPr lang="en-US" b="1" dirty="0"/>
              <a:t>is </a:t>
            </a:r>
            <a:r>
              <a:rPr lang="en-US" b="1" dirty="0" smtClean="0"/>
              <a:t>the advantage of the basket?</a:t>
            </a:r>
            <a:endParaRPr lang="en-US" b="1" dirty="0"/>
          </a:p>
        </p:txBody>
      </p:sp>
      <p:pic>
        <p:nvPicPr>
          <p:cNvPr id="10242" name="Picture 2" descr="Z:\ALT\Programs-SolarCookOff\Solar Cookers &amp; Workshop Stuff\WorkshopDVD\Solar Cooker Slideshow\3c - frobasket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007" y="1522225"/>
            <a:ext cx="402119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24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Box Cookers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524000"/>
            <a:ext cx="5219700" cy="3479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62150" y="5301207"/>
            <a:ext cx="521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 slanted front opening decreases the need for tilting the cooker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166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Box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What materials are used in this cooker? </a:t>
            </a:r>
          </a:p>
          <a:p>
            <a:pPr algn="ctr"/>
            <a:r>
              <a:rPr lang="en-US" b="1" dirty="0" smtClean="0"/>
              <a:t>Note – make sure you fill all the drain holes!</a:t>
            </a:r>
            <a:endParaRPr lang="en-US" b="1" dirty="0"/>
          </a:p>
        </p:txBody>
      </p:sp>
      <p:pic>
        <p:nvPicPr>
          <p:cNvPr id="11266" name="Picture 2" descr="Z:\ALT\Programs-SolarCookOff\Solar Cookers &amp; Workshop Stuff\WorkshopDVD\Solar Cooker Slideshow\3f - West's_Solar_Oven_Cooking_Cart_in_action_closeupssmall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99076"/>
            <a:ext cx="5485523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31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Box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What materials are used in this cooker</a:t>
            </a:r>
            <a:r>
              <a:rPr lang="en-US" b="1" dirty="0" smtClean="0"/>
              <a:t>?</a:t>
            </a:r>
          </a:p>
          <a:p>
            <a:pPr algn="ctr"/>
            <a:r>
              <a:rPr lang="en-US" b="1" dirty="0" smtClean="0"/>
              <a:t>Do the windshield covers actually add to it?</a:t>
            </a:r>
            <a:endParaRPr lang="en-US" b="1" dirty="0"/>
          </a:p>
        </p:txBody>
      </p:sp>
      <p:pic>
        <p:nvPicPr>
          <p:cNvPr id="41986" name="Picture 2" descr="Z:\ALT\Programs-SolarCookOff\Solar Cookers &amp; Workshop Stuff\WorkshopDVD\Solar Cooker Slideshow\21 - Student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386" y="1527048"/>
            <a:ext cx="5188706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54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Box Cookers </a:t>
            </a:r>
            <a:endParaRPr lang="en-US" dirty="0"/>
          </a:p>
        </p:txBody>
      </p:sp>
      <p:pic>
        <p:nvPicPr>
          <p:cNvPr id="45058" name="Picture 2" descr="Z:\ALT\Programs-SolarCookOff\Solar Cookers &amp; Workshop Stuff\WorkshopDVD\Solar Cooker Slideshow\33 - Stud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529" y="1527048"/>
            <a:ext cx="519291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96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Panel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Panel cookers can cook foods</a:t>
            </a:r>
          </a:p>
          <a:p>
            <a:pPr algn="ctr"/>
            <a:r>
              <a:rPr lang="en-US" b="1" dirty="0"/>
              <a:t>s</a:t>
            </a:r>
            <a:r>
              <a:rPr lang="en-US" b="1" dirty="0" smtClean="0"/>
              <a:t>imilar to a stovetop or a crock-pot </a:t>
            </a:r>
          </a:p>
        </p:txBody>
      </p:sp>
      <p:pic>
        <p:nvPicPr>
          <p:cNvPr id="6" name="Picture 2" descr="Z:\ALT\Workshop - Solar - CD\Solar Cooker photos\2c -Hot Pot in a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646" y="1540552"/>
            <a:ext cx="4442642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95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Panel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 commercial panel cooker</a:t>
            </a:r>
          </a:p>
          <a:p>
            <a:pPr algn="ctr"/>
            <a:r>
              <a:rPr lang="en-US" b="1" dirty="0"/>
              <a:t>t</a:t>
            </a:r>
            <a:r>
              <a:rPr lang="en-US" b="1" dirty="0" smtClean="0"/>
              <a:t>hat can be wheeled into place </a:t>
            </a:r>
          </a:p>
        </p:txBody>
      </p:sp>
      <p:pic>
        <p:nvPicPr>
          <p:cNvPr id="11266" name="Picture 2" descr="Z:\ALT\Workshop - Solar - CD\Solar Cooker photos\2d -  Butterfly panel with whee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149" y="1527048"/>
            <a:ext cx="4632960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68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Panel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 commercial panel cooker for campers</a:t>
            </a:r>
          </a:p>
          <a:p>
            <a:pPr algn="ctr"/>
            <a:r>
              <a:rPr lang="en-US" b="1" dirty="0" smtClean="0"/>
              <a:t>Note the glass jar within a glass jar</a:t>
            </a:r>
          </a:p>
        </p:txBody>
      </p:sp>
      <p:pic>
        <p:nvPicPr>
          <p:cNvPr id="12290" name="Picture 2" descr="Z:\ALT\Workshop - Solar - CD\Solar Cooker photos\2h - Panel Cooker with two j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335" y="1510651"/>
            <a:ext cx="4391258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16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Panel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 simple sheet metal design cooker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476" y="1524000"/>
            <a:ext cx="465429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4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Panel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An inexpensive cooker made from cardboard, </a:t>
            </a:r>
            <a:r>
              <a:rPr lang="en-US" b="1" dirty="0" err="1" smtClean="0"/>
              <a:t>mylar</a:t>
            </a:r>
            <a:r>
              <a:rPr lang="en-US" b="1" dirty="0" smtClean="0"/>
              <a:t>, glue and some wooden dowels</a:t>
            </a:r>
          </a:p>
        </p:txBody>
      </p:sp>
      <p:pic>
        <p:nvPicPr>
          <p:cNvPr id="13314" name="Picture 2" descr="Z:\ALT\Workshop - Solar - CD\Solar Cooker photos\2o - 12 Sided DAT with pot holder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075" y="1527048"/>
            <a:ext cx="4070973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42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Box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Box cookers can cook foods like a crock-pot</a:t>
            </a:r>
          </a:p>
          <a:p>
            <a:pPr algn="ctr"/>
            <a:r>
              <a:rPr lang="en-US" b="1" dirty="0" smtClean="0"/>
              <a:t>or a traditional oven</a:t>
            </a:r>
          </a:p>
        </p:txBody>
      </p:sp>
      <p:pic>
        <p:nvPicPr>
          <p:cNvPr id="3074" name="Picture 2" descr="Z:\ALT\Programs-SolarCookOff\Solar Cookers &amp; Workshop Stuff\WorkshopDVD\Solar Cooker Slideshow\3e - Bo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405" y="1523190"/>
            <a:ext cx="4632960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84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Panel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What materials are used in this cooker? </a:t>
            </a:r>
          </a:p>
          <a:p>
            <a:pPr algn="ctr"/>
            <a:r>
              <a:rPr lang="en-US" b="1" dirty="0" smtClean="0"/>
              <a:t>Note the pan in a high temperature cooking bag</a:t>
            </a:r>
          </a:p>
        </p:txBody>
      </p:sp>
      <p:pic>
        <p:nvPicPr>
          <p:cNvPr id="1026" name="Picture 2" descr="Z:\ALT\Programs-SolarCookOff\Solar Cookers &amp; Workshop Stuff\WorkshopDVD\Solar Cooker Slideshow\2g -480px-Wedge_solar_cooker_-_Martin_Ni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0" y="1527048"/>
            <a:ext cx="2779776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59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Panel Cookers </a:t>
            </a:r>
            <a:endParaRPr lang="en-US" dirty="0"/>
          </a:p>
        </p:txBody>
      </p:sp>
      <p:pic>
        <p:nvPicPr>
          <p:cNvPr id="14338" name="Picture 2" descr="Z:\ALT\Workshop - Solar - CD\Solar Cooker photos\2l - Fun-Pan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236" y="1527048"/>
            <a:ext cx="3824737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Parabolic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34159" y="5329138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Parabolic cookers can fry foods</a:t>
            </a:r>
          </a:p>
          <a:p>
            <a:pPr algn="ctr"/>
            <a:r>
              <a:rPr lang="en-US" b="1" dirty="0" smtClean="0"/>
              <a:t>and cook in an open pan</a:t>
            </a:r>
          </a:p>
        </p:txBody>
      </p:sp>
      <p:pic>
        <p:nvPicPr>
          <p:cNvPr id="2050" name="Picture 2" descr="Z:\ALT\Workshop - Solar - CD\Solar Cooker photos\1c - parabolic fry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527048"/>
            <a:ext cx="3858719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213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Parabolic Cookers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" y="1524000"/>
            <a:ext cx="463296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5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Parabolic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 commercial parabolic trough cooker</a:t>
            </a:r>
          </a:p>
          <a:p>
            <a:pPr algn="ctr"/>
            <a:r>
              <a:rPr lang="en-US" b="1" dirty="0" smtClean="0"/>
              <a:t>focuses the light to a single horizontal</a:t>
            </a:r>
          </a:p>
        </p:txBody>
      </p:sp>
      <p:pic>
        <p:nvPicPr>
          <p:cNvPr id="2050" name="Picture 2" descr="Z:\ALT\Programs-SolarCookOff\Solar Cookers &amp; Workshop Stuff\WorkshopDVD\Solar Cooker Slideshow\1l -  Trou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7048"/>
            <a:ext cx="5173047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74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Parabolic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 commercial cooking system that can cook</a:t>
            </a:r>
          </a:p>
          <a:p>
            <a:pPr algn="ctr"/>
            <a:r>
              <a:rPr lang="en-US" b="1" dirty="0" smtClean="0"/>
              <a:t>for 100,000 people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980" y="1524000"/>
            <a:ext cx="260604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3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Parabolic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 shallow parabolic has a</a:t>
            </a:r>
          </a:p>
          <a:p>
            <a:pPr algn="ctr"/>
            <a:r>
              <a:rPr lang="en-US" b="1" dirty="0" smtClean="0"/>
              <a:t>high focal point – a possible safety concern</a:t>
            </a:r>
          </a:p>
        </p:txBody>
      </p:sp>
      <p:pic>
        <p:nvPicPr>
          <p:cNvPr id="3074" name="Picture 2" descr="Z:\ALT\Workshop - Solar - CD\Solar Cooker photos\1d - parabolic with high focal point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199" y="1542481"/>
            <a:ext cx="4486869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36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Parabolic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 deep parabolic with a photovoltaic</a:t>
            </a:r>
          </a:p>
          <a:p>
            <a:pPr algn="ctr"/>
            <a:r>
              <a:rPr lang="en-US" b="1" dirty="0" smtClean="0"/>
              <a:t>powered tracking system </a:t>
            </a:r>
          </a:p>
        </p:txBody>
      </p:sp>
      <p:pic>
        <p:nvPicPr>
          <p:cNvPr id="6146" name="Picture 2" descr="Z:\ALT\Workshop - Solar - CD\Solar Cooker photos\1f - parabolic with PV trac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893" y="1527048"/>
            <a:ext cx="4304187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82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Parabolic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What materials were used</a:t>
            </a:r>
          </a:p>
          <a:p>
            <a:pPr algn="ctr"/>
            <a:r>
              <a:rPr lang="en-US" b="1" dirty="0" smtClean="0"/>
              <a:t>in the making of this parabolic? </a:t>
            </a:r>
          </a:p>
        </p:txBody>
      </p:sp>
      <p:pic>
        <p:nvPicPr>
          <p:cNvPr id="7170" name="Picture 2" descr="Z:\ALT\Workshop - Solar - CD\Solar Cooker photos\1g - Parabolic from recycled materia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125" y="1527048"/>
            <a:ext cx="4632960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9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Parabolic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What materials were used</a:t>
            </a:r>
          </a:p>
          <a:p>
            <a:pPr algn="ctr"/>
            <a:r>
              <a:rPr lang="en-US" b="1" dirty="0" smtClean="0"/>
              <a:t>in the making of this dual parabolic cooker? </a:t>
            </a:r>
          </a:p>
        </p:txBody>
      </p:sp>
      <p:pic>
        <p:nvPicPr>
          <p:cNvPr id="43010" name="Picture 2" descr="Z:\ALT\Programs-SolarCookOff\Solar Cookers &amp; Workshop Stuff\WorkshopDVD\Solar Cooker Slideshow\25 - Stud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147" y="1544410"/>
            <a:ext cx="519291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0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Box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Box cookers, contrary to their name, </a:t>
            </a:r>
          </a:p>
          <a:p>
            <a:pPr algn="ctr"/>
            <a:r>
              <a:rPr lang="en-US" b="1" dirty="0" smtClean="0"/>
              <a:t> can be in any shape</a:t>
            </a:r>
          </a:p>
          <a:p>
            <a:pPr algn="ctr"/>
            <a:endParaRPr lang="en-US" b="1" dirty="0" smtClean="0"/>
          </a:p>
        </p:txBody>
      </p:sp>
      <p:pic>
        <p:nvPicPr>
          <p:cNvPr id="4098" name="Picture 2" descr="Z:\ALT\Programs-SolarCookOff\Solar Cookers &amp; Workshop Stuff\WorkshopDVD\Solar Cooker Slideshow\3d - ref_un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285" y="2209800"/>
            <a:ext cx="5120640" cy="174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28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Parabolic Cookers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02" y="1524000"/>
            <a:ext cx="476859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5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Lens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Lens cookers can grill, fry</a:t>
            </a:r>
          </a:p>
          <a:p>
            <a:pPr algn="ctr"/>
            <a:r>
              <a:rPr lang="en-US" b="1" dirty="0" smtClean="0"/>
              <a:t>or brown food -- from above!</a:t>
            </a:r>
          </a:p>
        </p:txBody>
      </p:sp>
      <p:pic>
        <p:nvPicPr>
          <p:cNvPr id="12290" name="Picture 2" descr="Z:\ALT\Programs-SolarCookOff\Solar Cookers &amp; Workshop Stuff\WorkshopDVD\Solar Cooker Slideshow\2b - DSC_0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319" y="1516515"/>
            <a:ext cx="2326911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21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Lens Cookers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567" y="1524000"/>
            <a:ext cx="4572000" cy="3479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84867" y="5298933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Great use for an ironing board!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109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Lens Cookers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524000"/>
            <a:ext cx="5219700" cy="347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3797" y="5334000"/>
            <a:ext cx="512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Lens cookers are great for browning</a:t>
            </a:r>
          </a:p>
          <a:p>
            <a:pPr algn="ctr"/>
            <a:r>
              <a:rPr lang="en-US" b="1" dirty="0" smtClean="0"/>
              <a:t>the top of food!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488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Evacuated Tube Cookers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73797" y="5334000"/>
            <a:ext cx="512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Evacuated Tube cookers are being hailed</a:t>
            </a:r>
          </a:p>
          <a:p>
            <a:pPr algn="ctr"/>
            <a:r>
              <a:rPr lang="en-US" b="1" dirty="0"/>
              <a:t>a</a:t>
            </a:r>
            <a:r>
              <a:rPr lang="en-US" b="1" dirty="0" smtClean="0"/>
              <a:t>s the ‘new great thing’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448" y="1524000"/>
            <a:ext cx="461314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4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Evacuated Tube Cookers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73797" y="5334000"/>
            <a:ext cx="512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But their cooking size can be a challenge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0"/>
            <a:ext cx="457200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Hybrid Systems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 box cooker with a convection component </a:t>
            </a:r>
          </a:p>
          <a:p>
            <a:pPr algn="ctr"/>
            <a:r>
              <a:rPr lang="en-US" b="1" dirty="0" smtClean="0"/>
              <a:t>Our students are so creative!</a:t>
            </a:r>
            <a:endParaRPr lang="en-US" b="1" dirty="0"/>
          </a:p>
          <a:p>
            <a:pPr algn="ctr"/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50" y="1533800"/>
            <a:ext cx="4084323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9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Hybrid Systems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 lens above and parabolic below</a:t>
            </a:r>
          </a:p>
          <a:p>
            <a:pPr algn="ctr"/>
            <a:r>
              <a:rPr lang="en-US" b="1" dirty="0" smtClean="0"/>
              <a:t>Do you see any problems?</a:t>
            </a:r>
            <a:endParaRPr lang="en-US" b="1" dirty="0"/>
          </a:p>
        </p:txBody>
      </p:sp>
      <p:pic>
        <p:nvPicPr>
          <p:cNvPr id="47106" name="Picture 2" descr="Z:\ALT\Programs-SolarCookOff\Solar Cookers &amp; Workshop Stuff\WorkshopDVD\Solar Cooker Slideshow\35 - Stude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14" y="1551162"/>
            <a:ext cx="2307943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92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95600"/>
            <a:ext cx="7772400" cy="2873375"/>
          </a:xfrm>
        </p:spPr>
        <p:txBody>
          <a:bodyPr>
            <a:normAutofit/>
          </a:bodyPr>
          <a:lstStyle/>
          <a:p>
            <a:pPr algn="ctr"/>
            <a:r>
              <a:rPr lang="en-US" b="0" dirty="0" smtClean="0"/>
              <a:t>Now that you know</a:t>
            </a:r>
            <a:br>
              <a:rPr lang="en-US" b="0" dirty="0" smtClean="0"/>
            </a:br>
            <a:r>
              <a:rPr lang="en-US" b="0" dirty="0" smtClean="0"/>
              <a:t>what to do--</a:t>
            </a:r>
            <a:br>
              <a:rPr lang="en-US" b="0" dirty="0" smtClean="0"/>
            </a:b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let’s see what not to do!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06978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Z:\ALT\Programs-SolarCookOff\Solar Cookers &amp; Workshop Stuff\WorkshopDVD\Solar Cooker Slideshow\Problems\2345-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431" y="1516438"/>
            <a:ext cx="519291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79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Box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Box cookers can even be large enough</a:t>
            </a:r>
          </a:p>
          <a:p>
            <a:pPr algn="ctr"/>
            <a:r>
              <a:rPr lang="en-US" b="1" dirty="0" smtClean="0"/>
              <a:t>to feed an entire village!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82" y="1534610"/>
            <a:ext cx="48895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4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Z:\ALT\Programs-SolarCookOff\Solar Cookers &amp; Workshop Stuff\WorkshopDVD\Solar Cooker Slideshow\Problems\2d - 300px-Kettle_catches_early_ray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5119"/>
            <a:ext cx="2606040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21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Z:\ALT\Programs-SolarCookOff\Solar Cookers &amp; Workshop Stuff\WorkshopDVD\Solar Cooker Slideshow\Problems\2345-1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50545"/>
            <a:ext cx="519291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82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Z:\ALT\Programs-SolarCookOff\Solar Cookers &amp; Workshop Stuff\WorkshopDVD\Solar Cooker Slideshow\Problems\2n - 619px-Winebox_Solar_Rice_Coo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325" y="1527048"/>
            <a:ext cx="358451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7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799" y="1514509"/>
            <a:ext cx="3263345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82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Z:\ALT\Programs-SolarCookOff\Solar Cookers &amp; Workshop Stuff\WorkshopDVD\Solar Cooker Slideshow\Problems\2392-1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24000"/>
            <a:ext cx="2325017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3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Z:\ALT\Programs-SolarCookOff\Solar Cookers &amp; Workshop Stuff\WorkshopDVD\Solar Cooker Slideshow\Problems\2392-1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515473"/>
            <a:ext cx="2307943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34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Z:\ALT\Programs-SolarCookOff\Solar Cookers &amp; Workshop Stuff\WorkshopDVD\Solar Cooker Slideshow\Problems\2392-2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211" y="1520296"/>
            <a:ext cx="519291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13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610" y="1527395"/>
            <a:ext cx="3807619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3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95600"/>
            <a:ext cx="7772400" cy="2873375"/>
          </a:xfrm>
        </p:spPr>
        <p:txBody>
          <a:bodyPr/>
          <a:lstStyle/>
          <a:p>
            <a:pPr algn="ctr"/>
            <a:r>
              <a:rPr lang="en-US" b="0" dirty="0" smtClean="0"/>
              <a:t>Competition day</a:t>
            </a:r>
            <a:br>
              <a:rPr lang="en-US" b="0" dirty="0" smtClean="0"/>
            </a:b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What should you expect?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54316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Competition Day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13353" y="56388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/>
          </a:p>
        </p:txBody>
      </p:sp>
      <p:pic>
        <p:nvPicPr>
          <p:cNvPr id="23554" name="Picture 2" descr="Z:\ALT\Programs-SolarCookOff\Solar Cookers &amp; Workshop Stuff\WorkshopDVD\Solar Cooker Slideshow\16 - Competi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7048"/>
            <a:ext cx="5188706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51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Box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 box cooker built into a house</a:t>
            </a:r>
          </a:p>
          <a:p>
            <a:pPr algn="ctr"/>
            <a:r>
              <a:rPr lang="en-US" b="1" dirty="0"/>
              <a:t>v</a:t>
            </a:r>
            <a:r>
              <a:rPr lang="en-US" b="1" dirty="0" smtClean="0"/>
              <a:t>iewed from the outside</a:t>
            </a:r>
          </a:p>
        </p:txBody>
      </p:sp>
      <p:pic>
        <p:nvPicPr>
          <p:cNvPr id="7170" name="Picture 2" descr="Z:\ALT\Programs-SolarCookOff\Solar Cookers &amp; Workshop Stuff\WorkshopDVD\Solar Cooker Slideshow\3g - walloven-outs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568" y="1527048"/>
            <a:ext cx="4963883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87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Competition Day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13353" y="56388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/>
          </a:p>
        </p:txBody>
      </p:sp>
      <p:pic>
        <p:nvPicPr>
          <p:cNvPr id="24578" name="Picture 2" descr="Z:\ALT\Programs-SolarCookOff\Solar Cookers &amp; Workshop Stuff\WorkshopDVD\Solar Cooker Slideshow\17 - Competiti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7048"/>
            <a:ext cx="5188706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88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Competition Day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13353" y="56388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/>
          </a:p>
        </p:txBody>
      </p:sp>
      <p:pic>
        <p:nvPicPr>
          <p:cNvPr id="25602" name="Picture 2" descr="Z:\ALT\Programs-SolarCookOff\Solar Cookers &amp; Workshop Stuff\WorkshopDVD\Solar Cooker Slideshow\17b - Competi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864" y="1556333"/>
            <a:ext cx="523137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77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Technical Judging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13353" y="56388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/>
          </a:p>
        </p:txBody>
      </p:sp>
      <p:pic>
        <p:nvPicPr>
          <p:cNvPr id="26626" name="Picture 2" descr="Z:\ALT\Programs-SolarCookOff\Solar Cookers &amp; Workshop Stuff\WorkshopDVD\Solar Cooker Slideshow\22 - DesignJudg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130" y="1528977"/>
            <a:ext cx="5188706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29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Technical Judging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13353" y="56388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/>
          </a:p>
        </p:txBody>
      </p:sp>
      <p:pic>
        <p:nvPicPr>
          <p:cNvPr id="27650" name="Picture 2" descr="Z:\ALT\Programs-SolarCookOff\Solar Cookers &amp; Workshop Stuff\WorkshopDVD\Solar Cooker Slideshow\22B - Design Judgin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094" y="1524000"/>
            <a:ext cx="519291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6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Technical Judging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13353" y="5329138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If you use more than one cooker for cooking,</a:t>
            </a:r>
          </a:p>
          <a:p>
            <a:pPr algn="ctr"/>
            <a:r>
              <a:rPr lang="en-US" b="1" dirty="0"/>
              <a:t>p</a:t>
            </a:r>
            <a:r>
              <a:rPr lang="en-US" b="1" dirty="0" smtClean="0"/>
              <a:t>ut your team number on the one to be judged</a:t>
            </a:r>
          </a:p>
        </p:txBody>
      </p:sp>
      <p:pic>
        <p:nvPicPr>
          <p:cNvPr id="44034" name="Picture 2" descr="Z:\ALT\Programs-SolarCookOff\Solar Cookers &amp; Workshop Stuff\WorkshopDVD\Solar Cooker Slideshow\34 - Stud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865" y="1491360"/>
            <a:ext cx="523137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93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WOW! Judging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46148" y="5340712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Disaster relief kit includes cooker and food for a family of four for five days</a:t>
            </a:r>
          </a:p>
        </p:txBody>
      </p:sp>
      <p:pic>
        <p:nvPicPr>
          <p:cNvPr id="48130" name="Picture 2" descr="Z:\ALT\Programs-SolarCookOff\Solar Cookers &amp; Workshop Stuff\WorkshopDVD\Solar Cooker Slideshow\43 - Stud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095" y="1536694"/>
            <a:ext cx="519291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45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WOW! Judging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13352" y="5363861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Judges like a theme worked through</a:t>
            </a:r>
          </a:p>
          <a:p>
            <a:pPr algn="ctr"/>
            <a:r>
              <a:rPr lang="en-US" b="1" dirty="0" smtClean="0"/>
              <a:t>the food and presentation</a:t>
            </a:r>
          </a:p>
        </p:txBody>
      </p:sp>
      <p:pic>
        <p:nvPicPr>
          <p:cNvPr id="34819" name="Picture 3" descr="Z:\ALT\Programs-SolarCookOff\Solar Cookers &amp; Workshop Stuff\WorkshopDVD\Solar Cooker Slideshow\46 - Stud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095" y="1527048"/>
            <a:ext cx="519291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37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WOW! Judging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943" y="1554056"/>
            <a:ext cx="3075220" cy="3474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5600" y="5324883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Construction site theme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871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WOW! Judging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29359" y="5334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…carried over to their plating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078" y="1524000"/>
            <a:ext cx="27940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0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WOW! Judging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00423" y="5324883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…and check out the food!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73" y="1524000"/>
            <a:ext cx="29083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6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Box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…and the inside</a:t>
            </a:r>
          </a:p>
        </p:txBody>
      </p:sp>
      <p:pic>
        <p:nvPicPr>
          <p:cNvPr id="8195" name="Picture 3" descr="Z:\ALT\Programs-SolarCookOff\Solar Cookers &amp; Workshop Stuff\WorkshopDVD\Solar Cooker Slideshow\3h - walloven-insi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7048"/>
            <a:ext cx="5134520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63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Cooking!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13353" y="56388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/>
          </a:p>
        </p:txBody>
      </p:sp>
      <p:pic>
        <p:nvPicPr>
          <p:cNvPr id="28675" name="Picture 3" descr="Z:\ALT\Programs-SolarCookOff\Solar Cookers &amp; Workshop Stuff\WorkshopDVD\Solar Cooker Slideshow\24 - Students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095" y="1548268"/>
            <a:ext cx="519291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60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Cooking!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13353" y="56388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/>
          </a:p>
        </p:txBody>
      </p:sp>
      <p:pic>
        <p:nvPicPr>
          <p:cNvPr id="29699" name="Picture 3" descr="Z:\ALT\Programs-SolarCookOff\Solar Cookers &amp; Workshop Stuff\WorkshopDVD\Solar Cooker Slideshow\23 - Students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705" y="1546686"/>
            <a:ext cx="519291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11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Cooking!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13353" y="56388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/>
          </a:p>
        </p:txBody>
      </p:sp>
      <p:pic>
        <p:nvPicPr>
          <p:cNvPr id="31746" name="Picture 2" descr="Z:\ALT\Programs-SolarCookOff\Solar Cookers &amp; Workshop Stuff\WorkshopDVD\Solar Cooker Slideshow\30b - Stud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095" y="1527048"/>
            <a:ext cx="519291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90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Cooking!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13353" y="56388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/>
          </a:p>
        </p:txBody>
      </p:sp>
      <p:pic>
        <p:nvPicPr>
          <p:cNvPr id="32770" name="Picture 2" descr="Z:\ALT\Programs-SolarCookOff\Solar Cookers &amp; Workshop Stuff\WorkshopDVD\Solar Cooker Slideshow\37 - Stude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404" y="1523190"/>
            <a:ext cx="2307943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73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Cooking!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13353" y="56388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 smtClean="0"/>
          </a:p>
        </p:txBody>
      </p:sp>
      <p:pic>
        <p:nvPicPr>
          <p:cNvPr id="33794" name="Picture 2" descr="Z:\ALT\Programs-SolarCookOff\Solar Cookers &amp; Workshop Stuff\WorkshopDVD\Solar Cooker Slideshow\39 - Stud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865" y="1527048"/>
            <a:ext cx="523137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1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Culinary Judging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13353" y="5340712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Teams plate their dishes</a:t>
            </a:r>
          </a:p>
          <a:p>
            <a:pPr algn="ctr"/>
            <a:r>
              <a:rPr lang="en-US" b="1" dirty="0" smtClean="0"/>
              <a:t>and line up</a:t>
            </a:r>
          </a:p>
        </p:txBody>
      </p:sp>
      <p:pic>
        <p:nvPicPr>
          <p:cNvPr id="36866" name="Picture 2" descr="Z:\ALT\Programs-SolarCookOff\Solar Cookers &amp; Workshop Stuff\WorkshopDVD\Solar Cooker Slideshow\48 - Tas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581" y="1542481"/>
            <a:ext cx="2307943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43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Cooking!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13353" y="5340712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Of course the clean-up is also important</a:t>
            </a:r>
          </a:p>
        </p:txBody>
      </p:sp>
      <p:pic>
        <p:nvPicPr>
          <p:cNvPr id="6" name="Picture 5" descr="Z:\ALT\Programs-SolarCookOff\Solar Cookers &amp; Workshop Stuff\WorkshopDVD\Solar Cooker Slideshow\47 - Stude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543" y="1691640"/>
            <a:ext cx="5192915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66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Culinary Judging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13353" y="5317696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Presentation is important in judging</a:t>
            </a:r>
          </a:p>
        </p:txBody>
      </p:sp>
      <p:pic>
        <p:nvPicPr>
          <p:cNvPr id="37890" name="Picture 2" descr="Z:\ALT\Programs-SolarCookOff\Solar Cookers &amp; Workshop Stuff\WorkshopDVD\Solar Cooker Slideshow\49 - Tasting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044" y="1523190"/>
            <a:ext cx="2325017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15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Culinary Judging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09800" y="5329271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Showmanship can make an impression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1524000"/>
            <a:ext cx="38862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4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Culinary Judging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13353" y="5294546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Show time!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100" y="1524000"/>
            <a:ext cx="34798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5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Box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…and a modern version being developed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19" y="1524000"/>
            <a:ext cx="6176772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3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Culinary Judging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28448" y="53340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judges sample each dish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1524000"/>
            <a:ext cx="48260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6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Culinary Judging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226" y="5340712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</a:t>
            </a:r>
            <a:r>
              <a:rPr lang="en-US" b="1" dirty="0" smtClean="0"/>
              <a:t>nd ask the students questions about their ingredient choices and cooking techniques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850" y="1524000"/>
            <a:ext cx="44323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6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…check out the food!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524000"/>
            <a:ext cx="52705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9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304" y="1542327"/>
            <a:ext cx="47244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2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0" y="1524000"/>
            <a:ext cx="54483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8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1689100"/>
            <a:ext cx="49530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0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24000"/>
            <a:ext cx="51816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Hungry yet?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0" y="1524000"/>
            <a:ext cx="59309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3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895600"/>
            <a:ext cx="7772400" cy="2873375"/>
          </a:xfrm>
        </p:spPr>
        <p:txBody>
          <a:bodyPr>
            <a:normAutofit/>
          </a:bodyPr>
          <a:lstStyle/>
          <a:p>
            <a:pPr algn="ctr"/>
            <a:r>
              <a:rPr lang="en-US" b="0" dirty="0" smtClean="0"/>
              <a:t>Now it’s your turn--</a:t>
            </a:r>
            <a:br>
              <a:rPr lang="en-US" b="0" dirty="0" smtClean="0"/>
            </a:br>
            <a:r>
              <a:rPr lang="en-US" b="0" dirty="0" smtClean="0"/>
              <a:t/>
            </a:r>
            <a:br>
              <a:rPr lang="en-US" b="0" dirty="0" smtClean="0"/>
            </a:br>
            <a:r>
              <a:rPr lang="en-US" b="0" dirty="0" smtClean="0"/>
              <a:t>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429455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Box-in-a-Box Cooker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292" y="1600200"/>
            <a:ext cx="4471416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7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Box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 student designed box cooker with 2 chambers</a:t>
            </a:r>
          </a:p>
          <a:p>
            <a:pPr algn="ctr"/>
            <a:endParaRPr lang="en-US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527048"/>
            <a:ext cx="52197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5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File Box Cooker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244" y="1524000"/>
            <a:ext cx="5239512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7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Umbrella Parabolic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01" y="1524000"/>
            <a:ext cx="5199797" cy="348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0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Satellite Dish Parabolic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" y="1524000"/>
            <a:ext cx="463296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7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The Eagle Panel Cooker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996" y="1524000"/>
            <a:ext cx="463600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61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Copenhagen Cooker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0"/>
            <a:ext cx="3808126" cy="2806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526" y="3352800"/>
            <a:ext cx="3808126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Dual-Setting Panel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398" y="1524000"/>
            <a:ext cx="4175203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04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Round Thing-y (experiment!)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524000"/>
            <a:ext cx="388924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/>
          <a:lstStyle/>
          <a:p>
            <a:r>
              <a:rPr lang="en-US" dirty="0" smtClean="0"/>
              <a:t>Box Cookers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1405" y="53340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 box cooker built from a repurposed </a:t>
            </a:r>
          </a:p>
          <a:p>
            <a:pPr algn="ctr"/>
            <a:r>
              <a:rPr lang="en-US" b="1" dirty="0" smtClean="0"/>
              <a:t>cabinet and mirrors</a:t>
            </a:r>
          </a:p>
        </p:txBody>
      </p:sp>
      <p:pic>
        <p:nvPicPr>
          <p:cNvPr id="9218" name="Picture 2" descr="Z:\ALT\Programs-SolarCookOff\Solar Cookers &amp; Workshop Stuff\WorkshopDVD\Solar Cooker Slideshow\3b - Box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646" y="1532835"/>
            <a:ext cx="3775794" cy="347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09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1942</TotalTime>
  <Words>647</Words>
  <Application>Microsoft Office PowerPoint</Application>
  <PresentationFormat>On-screen Show (4:3)</PresentationFormat>
  <Paragraphs>149</Paragraphs>
  <Slides>86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9" baseType="lpstr">
      <vt:lpstr>Arial</vt:lpstr>
      <vt:lpstr>Calibri</vt:lpstr>
      <vt:lpstr>Office Theme</vt:lpstr>
      <vt:lpstr>Solar Cooking</vt:lpstr>
      <vt:lpstr>Box Cookers </vt:lpstr>
      <vt:lpstr>Box Cookers </vt:lpstr>
      <vt:lpstr>Box Cookers </vt:lpstr>
      <vt:lpstr>Box Cookers </vt:lpstr>
      <vt:lpstr>Box Cookers </vt:lpstr>
      <vt:lpstr>Box Cookers </vt:lpstr>
      <vt:lpstr>Box Cookers </vt:lpstr>
      <vt:lpstr>Box Cookers </vt:lpstr>
      <vt:lpstr>Box Cookers </vt:lpstr>
      <vt:lpstr>Box Cookers </vt:lpstr>
      <vt:lpstr>Box Cookers </vt:lpstr>
      <vt:lpstr>Box Cookers </vt:lpstr>
      <vt:lpstr>Box Cookers </vt:lpstr>
      <vt:lpstr>Panel Cookers </vt:lpstr>
      <vt:lpstr>Panel Cookers </vt:lpstr>
      <vt:lpstr>Panel Cookers </vt:lpstr>
      <vt:lpstr>Panel Cookers </vt:lpstr>
      <vt:lpstr>Panel Cookers </vt:lpstr>
      <vt:lpstr>Panel Cookers </vt:lpstr>
      <vt:lpstr>Panel Cookers </vt:lpstr>
      <vt:lpstr>Parabolic Cookers </vt:lpstr>
      <vt:lpstr>Parabolic Cookers </vt:lpstr>
      <vt:lpstr>Parabolic Cookers </vt:lpstr>
      <vt:lpstr>Parabolic Cookers </vt:lpstr>
      <vt:lpstr>Parabolic Cookers </vt:lpstr>
      <vt:lpstr>Parabolic Cookers </vt:lpstr>
      <vt:lpstr>Parabolic Cookers </vt:lpstr>
      <vt:lpstr>Parabolic Cookers </vt:lpstr>
      <vt:lpstr>Parabolic Cookers </vt:lpstr>
      <vt:lpstr>Lens Cookers </vt:lpstr>
      <vt:lpstr>Lens Cookers </vt:lpstr>
      <vt:lpstr>Lens Cookers </vt:lpstr>
      <vt:lpstr>Evacuated Tube Cookers </vt:lpstr>
      <vt:lpstr>Evacuated Tube Cookers </vt:lpstr>
      <vt:lpstr>Hybrid Systems </vt:lpstr>
      <vt:lpstr>Hybrid Systems </vt:lpstr>
      <vt:lpstr>Now that you know what to do--  let’s see what not to do!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Competition day  What should you expect? </vt:lpstr>
      <vt:lpstr>Competition Day</vt:lpstr>
      <vt:lpstr>Competition Day</vt:lpstr>
      <vt:lpstr>Competition Day</vt:lpstr>
      <vt:lpstr>Technical Judging</vt:lpstr>
      <vt:lpstr>Technical Judging</vt:lpstr>
      <vt:lpstr>Technical Judging</vt:lpstr>
      <vt:lpstr>WOW! Judging</vt:lpstr>
      <vt:lpstr>WOW! Judging</vt:lpstr>
      <vt:lpstr>WOW! Judging</vt:lpstr>
      <vt:lpstr>WOW! Judging</vt:lpstr>
      <vt:lpstr>WOW! Judging</vt:lpstr>
      <vt:lpstr>Cooking!</vt:lpstr>
      <vt:lpstr>Cooking!</vt:lpstr>
      <vt:lpstr>Cooking!</vt:lpstr>
      <vt:lpstr>Cooking!</vt:lpstr>
      <vt:lpstr>Cooking!</vt:lpstr>
      <vt:lpstr>Culinary Judging</vt:lpstr>
      <vt:lpstr>Cooking!</vt:lpstr>
      <vt:lpstr>Culinary Judging</vt:lpstr>
      <vt:lpstr>Culinary Judging</vt:lpstr>
      <vt:lpstr>Culinary Judging</vt:lpstr>
      <vt:lpstr>Culinary Judging</vt:lpstr>
      <vt:lpstr>Culinary Judging</vt:lpstr>
      <vt:lpstr>…check out the food!</vt:lpstr>
      <vt:lpstr>  </vt:lpstr>
      <vt:lpstr>  </vt:lpstr>
      <vt:lpstr>  </vt:lpstr>
      <vt:lpstr>  </vt:lpstr>
      <vt:lpstr>Hungry yet?</vt:lpstr>
      <vt:lpstr>Now it’s your turn--   </vt:lpstr>
      <vt:lpstr>Box-in-a-Box Cooker</vt:lpstr>
      <vt:lpstr>File Box Cooker</vt:lpstr>
      <vt:lpstr>Umbrella Parabolic</vt:lpstr>
      <vt:lpstr>Satellite Dish Parabolic</vt:lpstr>
      <vt:lpstr>The Eagle Panel Cooker</vt:lpstr>
      <vt:lpstr>Copenhagen Cooker</vt:lpstr>
      <vt:lpstr>Dual-Setting Panel</vt:lpstr>
      <vt:lpstr>Round Thing-y (experiment!)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Sherri Shields</dc:creator>
  <cp:lastModifiedBy>User</cp:lastModifiedBy>
  <cp:revision>156</cp:revision>
  <cp:lastPrinted>2015-01-19T16:31:07Z</cp:lastPrinted>
  <dcterms:created xsi:type="dcterms:W3CDTF">2010-10-21T17:38:20Z</dcterms:created>
  <dcterms:modified xsi:type="dcterms:W3CDTF">2020-01-23T18:05:29Z</dcterms:modified>
</cp:coreProperties>
</file>